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8"/>
  </p:notesMasterIdLst>
  <p:handoutMasterIdLst>
    <p:handoutMasterId r:id="rId49"/>
  </p:handoutMasterIdLst>
  <p:sldIdLst>
    <p:sldId id="280" r:id="rId2"/>
    <p:sldId id="323" r:id="rId3"/>
    <p:sldId id="309" r:id="rId4"/>
    <p:sldId id="324" r:id="rId5"/>
    <p:sldId id="310" r:id="rId6"/>
    <p:sldId id="326" r:id="rId7"/>
    <p:sldId id="327" r:id="rId8"/>
    <p:sldId id="329" r:id="rId9"/>
    <p:sldId id="311" r:id="rId10"/>
    <p:sldId id="330" r:id="rId11"/>
    <p:sldId id="312" r:id="rId12"/>
    <p:sldId id="331" r:id="rId13"/>
    <p:sldId id="332" r:id="rId14"/>
    <p:sldId id="313" r:id="rId15"/>
    <p:sldId id="333" r:id="rId16"/>
    <p:sldId id="314" r:id="rId17"/>
    <p:sldId id="315" r:id="rId18"/>
    <p:sldId id="334" r:id="rId19"/>
    <p:sldId id="335" r:id="rId20"/>
    <p:sldId id="336" r:id="rId21"/>
    <p:sldId id="338" r:id="rId22"/>
    <p:sldId id="337" r:id="rId23"/>
    <p:sldId id="339" r:id="rId24"/>
    <p:sldId id="340" r:id="rId25"/>
    <p:sldId id="341" r:id="rId26"/>
    <p:sldId id="343" r:id="rId27"/>
    <p:sldId id="316" r:id="rId28"/>
    <p:sldId id="317" r:id="rId29"/>
    <p:sldId id="344" r:id="rId30"/>
    <p:sldId id="345" r:id="rId31"/>
    <p:sldId id="346" r:id="rId32"/>
    <p:sldId id="347" r:id="rId33"/>
    <p:sldId id="348" r:id="rId34"/>
    <p:sldId id="318" r:id="rId35"/>
    <p:sldId id="349" r:id="rId36"/>
    <p:sldId id="350" r:id="rId37"/>
    <p:sldId id="351" r:id="rId38"/>
    <p:sldId id="352" r:id="rId39"/>
    <p:sldId id="319" r:id="rId40"/>
    <p:sldId id="353" r:id="rId41"/>
    <p:sldId id="354" r:id="rId42"/>
    <p:sldId id="355" r:id="rId43"/>
    <p:sldId id="356" r:id="rId44"/>
    <p:sldId id="320" r:id="rId45"/>
    <p:sldId id="321" r:id="rId46"/>
    <p:sldId id="307" r:id="rId47"/>
  </p:sldIdLst>
  <p:sldSz cx="9144000" cy="6858000" type="screen4x3"/>
  <p:notesSz cx="6858000" cy="9144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4F87"/>
    <a:srgbClr val="EAEAEA"/>
    <a:srgbClr val="AD9F73"/>
    <a:srgbClr val="C0B592"/>
    <a:srgbClr val="0066FF"/>
    <a:srgbClr val="99CCFF"/>
    <a:srgbClr val="FFFF99"/>
    <a:srgbClr val="CC3300"/>
    <a:srgbClr val="66FFFF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95" autoAdjust="0"/>
    <p:restoredTop sz="92394" autoAdjust="0"/>
  </p:normalViewPr>
  <p:slideViewPr>
    <p:cSldViewPr>
      <p:cViewPr varScale="1">
        <p:scale>
          <a:sx n="76" d="100"/>
          <a:sy n="76" d="100"/>
        </p:scale>
        <p:origin x="-1507" y="-91"/>
      </p:cViewPr>
      <p:guideLst>
        <p:guide orient="horz" pos="981"/>
        <p:guide pos="3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-3101" y="-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373216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r>
              <a:rPr lang="pt-BR" dirty="0"/>
              <a:t>Barbosa e Silva 2010 • Interação Humano-Computador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3BDFF771-34E0-46D6-859C-B7686A915E20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83056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png>
</file>

<file path=ppt/media/image44.png>
</file>

<file path=ppt/media/image45.jpeg>
</file>

<file path=ppt/media/image46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CBA32819-8918-41C6-BCC8-0CAA09EB709D}" type="datetimeFigureOut">
              <a:rPr lang="pt-BR"/>
              <a:pPr>
                <a:defRPr/>
              </a:pPr>
              <a:t>24/04/2011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 smtClean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noProof="0" smtClean="0"/>
              <a:t>Clique para editar os estilos do texto mestre</a:t>
            </a:r>
          </a:p>
          <a:p>
            <a:pPr lvl="1"/>
            <a:r>
              <a:rPr lang="pt-BR" noProof="0" smtClean="0"/>
              <a:t>Segundo nível</a:t>
            </a:r>
          </a:p>
          <a:p>
            <a:pPr lvl="2"/>
            <a:r>
              <a:rPr lang="pt-BR" noProof="0" smtClean="0"/>
              <a:t>Terceiro nível</a:t>
            </a:r>
          </a:p>
          <a:p>
            <a:pPr lvl="3"/>
            <a:r>
              <a:rPr lang="pt-BR" noProof="0" smtClean="0"/>
              <a:t>Quarto nível</a:t>
            </a:r>
          </a:p>
          <a:p>
            <a:pPr lvl="4"/>
            <a:r>
              <a:rPr lang="pt-BR" noProof="0" smtClean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3E36F6E-2779-4935-A7BE-27C4105330CD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618309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3E36F6E-2779-4935-A7BE-27C4105330CD}" type="slidenum">
              <a:rPr lang="pt-BR" smtClean="0"/>
              <a:pPr>
                <a:defRPr/>
              </a:pPr>
              <a:t>1</a:t>
            </a:fld>
            <a:endParaRPr lang="pt-BR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3E36F6E-2779-4935-A7BE-27C4105330CD}" type="slidenum">
              <a:rPr lang="pt-BR" smtClean="0"/>
              <a:pPr>
                <a:defRPr/>
              </a:pPr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5147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3E36F6E-2779-4935-A7BE-27C4105330CD}" type="slidenum">
              <a:rPr lang="pt-BR" smtClean="0"/>
              <a:pPr>
                <a:defRPr/>
              </a:pPr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5147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3E36F6E-2779-4935-A7BE-27C4105330CD}" type="slidenum">
              <a:rPr lang="pt-BR" smtClean="0"/>
              <a:pPr>
                <a:defRPr/>
              </a:pPr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5147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3E36F6E-2779-4935-A7BE-27C4105330CD}" type="slidenum">
              <a:rPr lang="pt-BR" smtClean="0"/>
              <a:pPr>
                <a:defRPr/>
              </a:pPr>
              <a:t>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4846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 userDrawn="1"/>
        </p:nvSpPr>
        <p:spPr>
          <a:xfrm>
            <a:off x="762000" y="2362200"/>
            <a:ext cx="7543800" cy="2593975"/>
          </a:xfrm>
          <a:prstGeom prst="rect">
            <a:avLst/>
          </a:prstGeom>
        </p:spPr>
        <p:txBody>
          <a:bodyPr anchor="ctr"/>
          <a:lstStyle/>
          <a:p>
            <a:pPr fontAlgn="auto">
              <a:spcAft>
                <a:spcPts val="0"/>
              </a:spcAft>
              <a:defRPr/>
            </a:pPr>
            <a:endParaRPr lang="pt-BR" sz="4600" spc="-1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D:\Meus Documentos\Docs\FTP\Livro de IHC\InDesign 20100628e\imgs\logos\campus_lores.gi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69113" y="5272088"/>
            <a:ext cx="903287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6" descr="D:\Meus Documentos\Docs\FTP\Livro de IHC\InDesign 20100628e\imgs\logos\logo elsevier.tif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72400" y="5484813"/>
            <a:ext cx="687388" cy="68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Freeform 8"/>
          <p:cNvSpPr>
            <a:spLocks noChangeAspect="1" noEditPoints="1"/>
          </p:cNvSpPr>
          <p:nvPr userDrawn="1"/>
        </p:nvSpPr>
        <p:spPr bwMode="auto">
          <a:xfrm>
            <a:off x="7524328" y="2348880"/>
            <a:ext cx="608013" cy="1271588"/>
          </a:xfrm>
          <a:custGeom>
            <a:avLst/>
            <a:gdLst>
              <a:gd name="T0" fmla="*/ 2147483647 w 2579"/>
              <a:gd name="T1" fmla="*/ 2147483647 h 5399"/>
              <a:gd name="T2" fmla="*/ 2147483647 w 2579"/>
              <a:gd name="T3" fmla="*/ 2147483647 h 5399"/>
              <a:gd name="T4" fmla="*/ 2147483647 w 2579"/>
              <a:gd name="T5" fmla="*/ 2147483647 h 5399"/>
              <a:gd name="T6" fmla="*/ 2147483647 w 2579"/>
              <a:gd name="T7" fmla="*/ 2147483647 h 5399"/>
              <a:gd name="T8" fmla="*/ 2147483647 w 2579"/>
              <a:gd name="T9" fmla="*/ 2147483647 h 5399"/>
              <a:gd name="T10" fmla="*/ 170298801 w 2579"/>
              <a:gd name="T11" fmla="*/ 2147483647 h 5399"/>
              <a:gd name="T12" fmla="*/ 2147483647 w 2579"/>
              <a:gd name="T13" fmla="*/ 2147483647 h 5399"/>
              <a:gd name="T14" fmla="*/ 2147483647 w 2579"/>
              <a:gd name="T15" fmla="*/ 2147483647 h 5399"/>
              <a:gd name="T16" fmla="*/ 2147483647 w 2579"/>
              <a:gd name="T17" fmla="*/ 2147483647 h 5399"/>
              <a:gd name="T18" fmla="*/ 2147483647 w 2579"/>
              <a:gd name="T19" fmla="*/ 2147483647 h 5399"/>
              <a:gd name="T20" fmla="*/ 2147483647 w 2579"/>
              <a:gd name="T21" fmla="*/ 2147483647 h 5399"/>
              <a:gd name="T22" fmla="*/ 2147483647 w 2579"/>
              <a:gd name="T23" fmla="*/ 2147483647 h 5399"/>
              <a:gd name="T24" fmla="*/ 2147483647 w 2579"/>
              <a:gd name="T25" fmla="*/ 2147483647 h 5399"/>
              <a:gd name="T26" fmla="*/ 2147483647 w 2579"/>
              <a:gd name="T27" fmla="*/ 2147483647 h 5399"/>
              <a:gd name="T28" fmla="*/ 2147483647 w 2579"/>
              <a:gd name="T29" fmla="*/ 2147483647 h 5399"/>
              <a:gd name="T30" fmla="*/ 2147483647 w 2579"/>
              <a:gd name="T31" fmla="*/ 2147483647 h 5399"/>
              <a:gd name="T32" fmla="*/ 2147483647 w 2579"/>
              <a:gd name="T33" fmla="*/ 2147483647 h 5399"/>
              <a:gd name="T34" fmla="*/ 2147483647 w 2579"/>
              <a:gd name="T35" fmla="*/ 2147483647 h 5399"/>
              <a:gd name="T36" fmla="*/ 2147483647 w 2579"/>
              <a:gd name="T37" fmla="*/ 2147483647 h 5399"/>
              <a:gd name="T38" fmla="*/ 2147483647 w 2579"/>
              <a:gd name="T39" fmla="*/ 2147483647 h 5399"/>
              <a:gd name="T40" fmla="*/ 2147483647 w 2579"/>
              <a:gd name="T41" fmla="*/ 2147483647 h 5399"/>
              <a:gd name="T42" fmla="*/ 2147483647 w 2579"/>
              <a:gd name="T43" fmla="*/ 2147483647 h 5399"/>
              <a:gd name="T44" fmla="*/ 2147483647 w 2579"/>
              <a:gd name="T45" fmla="*/ 2147483647 h 5399"/>
              <a:gd name="T46" fmla="*/ 2147483647 w 2579"/>
              <a:gd name="T47" fmla="*/ 2147483647 h 5399"/>
              <a:gd name="T48" fmla="*/ 2147483647 w 2579"/>
              <a:gd name="T49" fmla="*/ 2147483647 h 5399"/>
              <a:gd name="T50" fmla="*/ 2147483647 w 2579"/>
              <a:gd name="T51" fmla="*/ 2147483647 h 5399"/>
              <a:gd name="T52" fmla="*/ 2147483647 w 2579"/>
              <a:gd name="T53" fmla="*/ 2147483647 h 5399"/>
              <a:gd name="T54" fmla="*/ 2147483647 w 2579"/>
              <a:gd name="T55" fmla="*/ 2147483647 h 5399"/>
              <a:gd name="T56" fmla="*/ 2147483647 w 2579"/>
              <a:gd name="T57" fmla="*/ 2147483647 h 5399"/>
              <a:gd name="T58" fmla="*/ 2147483647 w 2579"/>
              <a:gd name="T59" fmla="*/ 2147483647 h 5399"/>
              <a:gd name="T60" fmla="*/ 2147483647 w 2579"/>
              <a:gd name="T61" fmla="*/ 2147483647 h 5399"/>
              <a:gd name="T62" fmla="*/ 2147483647 w 2579"/>
              <a:gd name="T63" fmla="*/ 2147483647 h 5399"/>
              <a:gd name="T64" fmla="*/ 2147483647 w 2579"/>
              <a:gd name="T65" fmla="*/ 2147483647 h 5399"/>
              <a:gd name="T66" fmla="*/ 2147483647 w 2579"/>
              <a:gd name="T67" fmla="*/ 2147483647 h 5399"/>
              <a:gd name="T68" fmla="*/ 2147483647 w 2579"/>
              <a:gd name="T69" fmla="*/ 2147483647 h 5399"/>
              <a:gd name="T70" fmla="*/ 2147483647 w 2579"/>
              <a:gd name="T71" fmla="*/ 2147483647 h 5399"/>
              <a:gd name="T72" fmla="*/ 2147483647 w 2579"/>
              <a:gd name="T73" fmla="*/ 2147483647 h 5399"/>
              <a:gd name="T74" fmla="*/ 2147483647 w 2579"/>
              <a:gd name="T75" fmla="*/ 2147483647 h 5399"/>
              <a:gd name="T76" fmla="*/ 2147483647 w 2579"/>
              <a:gd name="T77" fmla="*/ 2147483647 h 5399"/>
              <a:gd name="T78" fmla="*/ 2147483647 w 2579"/>
              <a:gd name="T79" fmla="*/ 0 h 5399"/>
              <a:gd name="T80" fmla="*/ 2147483647 w 2579"/>
              <a:gd name="T81" fmla="*/ 2147483647 h 5399"/>
              <a:gd name="T82" fmla="*/ 2147483647 w 2579"/>
              <a:gd name="T83" fmla="*/ 2147483647 h 5399"/>
              <a:gd name="T84" fmla="*/ 2147483647 w 2579"/>
              <a:gd name="T85" fmla="*/ 2147483647 h 53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579"/>
              <a:gd name="T130" fmla="*/ 0 h 5399"/>
              <a:gd name="T131" fmla="*/ 2579 w 2579"/>
              <a:gd name="T132" fmla="*/ 5399 h 5399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579" h="5399">
                <a:moveTo>
                  <a:pt x="1714" y="978"/>
                </a:moveTo>
                <a:lnTo>
                  <a:pt x="873" y="978"/>
                </a:lnTo>
                <a:cubicBezTo>
                  <a:pt x="744" y="995"/>
                  <a:pt x="627" y="1062"/>
                  <a:pt x="547" y="1166"/>
                </a:cubicBezTo>
                <a:cubicBezTo>
                  <a:pt x="480" y="1269"/>
                  <a:pt x="432" y="1382"/>
                  <a:pt x="404" y="1502"/>
                </a:cubicBezTo>
                <a:lnTo>
                  <a:pt x="13" y="2698"/>
                </a:lnTo>
                <a:cubicBezTo>
                  <a:pt x="0" y="2796"/>
                  <a:pt x="69" y="2887"/>
                  <a:pt x="167" y="2900"/>
                </a:cubicBezTo>
                <a:cubicBezTo>
                  <a:pt x="241" y="2910"/>
                  <a:pt x="314" y="2873"/>
                  <a:pt x="349" y="2807"/>
                </a:cubicBezTo>
                <a:lnTo>
                  <a:pt x="745" y="1581"/>
                </a:lnTo>
                <a:cubicBezTo>
                  <a:pt x="770" y="1551"/>
                  <a:pt x="814" y="1548"/>
                  <a:pt x="844" y="1573"/>
                </a:cubicBezTo>
                <a:cubicBezTo>
                  <a:pt x="858" y="1585"/>
                  <a:pt x="867" y="1602"/>
                  <a:pt x="868" y="1620"/>
                </a:cubicBezTo>
                <a:lnTo>
                  <a:pt x="250" y="3627"/>
                </a:lnTo>
                <a:lnTo>
                  <a:pt x="809" y="3627"/>
                </a:lnTo>
                <a:lnTo>
                  <a:pt x="809" y="5229"/>
                </a:lnTo>
                <a:cubicBezTo>
                  <a:pt x="837" y="5336"/>
                  <a:pt x="946" y="5399"/>
                  <a:pt x="1053" y="5371"/>
                </a:cubicBezTo>
                <a:cubicBezTo>
                  <a:pt x="1122" y="5353"/>
                  <a:pt x="1176" y="5299"/>
                  <a:pt x="1195" y="5229"/>
                </a:cubicBezTo>
                <a:lnTo>
                  <a:pt x="1195" y="3627"/>
                </a:lnTo>
                <a:lnTo>
                  <a:pt x="1328" y="3627"/>
                </a:lnTo>
                <a:lnTo>
                  <a:pt x="1328" y="5229"/>
                </a:lnTo>
                <a:cubicBezTo>
                  <a:pt x="1358" y="5336"/>
                  <a:pt x="1469" y="5398"/>
                  <a:pt x="1575" y="5368"/>
                </a:cubicBezTo>
                <a:cubicBezTo>
                  <a:pt x="1642" y="5349"/>
                  <a:pt x="1695" y="5296"/>
                  <a:pt x="1714" y="5229"/>
                </a:cubicBezTo>
                <a:lnTo>
                  <a:pt x="1714" y="3627"/>
                </a:lnTo>
                <a:lnTo>
                  <a:pt x="2302" y="3627"/>
                </a:lnTo>
                <a:lnTo>
                  <a:pt x="1728" y="1655"/>
                </a:lnTo>
                <a:cubicBezTo>
                  <a:pt x="1737" y="1604"/>
                  <a:pt x="1786" y="1570"/>
                  <a:pt x="1837" y="1579"/>
                </a:cubicBezTo>
                <a:cubicBezTo>
                  <a:pt x="1853" y="1582"/>
                  <a:pt x="1869" y="1590"/>
                  <a:pt x="1882" y="1601"/>
                </a:cubicBezTo>
                <a:lnTo>
                  <a:pt x="2233" y="2787"/>
                </a:lnTo>
                <a:cubicBezTo>
                  <a:pt x="2285" y="2873"/>
                  <a:pt x="2396" y="2901"/>
                  <a:pt x="2482" y="2849"/>
                </a:cubicBezTo>
                <a:cubicBezTo>
                  <a:pt x="2545" y="2811"/>
                  <a:pt x="2579" y="2740"/>
                  <a:pt x="2569" y="2668"/>
                </a:cubicBezTo>
                <a:lnTo>
                  <a:pt x="2168" y="1433"/>
                </a:lnTo>
                <a:cubicBezTo>
                  <a:pt x="2149" y="1348"/>
                  <a:pt x="2112" y="1269"/>
                  <a:pt x="2060" y="1200"/>
                </a:cubicBezTo>
                <a:cubicBezTo>
                  <a:pt x="1973" y="1088"/>
                  <a:pt x="1851" y="1010"/>
                  <a:pt x="1714" y="978"/>
                </a:cubicBezTo>
                <a:close/>
                <a:moveTo>
                  <a:pt x="1733" y="409"/>
                </a:moveTo>
                <a:cubicBezTo>
                  <a:pt x="1733" y="183"/>
                  <a:pt x="1546" y="0"/>
                  <a:pt x="1315" y="0"/>
                </a:cubicBezTo>
                <a:cubicBezTo>
                  <a:pt x="1084" y="0"/>
                  <a:pt x="897" y="183"/>
                  <a:pt x="897" y="409"/>
                </a:cubicBezTo>
                <a:cubicBezTo>
                  <a:pt x="897" y="635"/>
                  <a:pt x="1084" y="818"/>
                  <a:pt x="1315" y="818"/>
                </a:cubicBezTo>
                <a:cubicBezTo>
                  <a:pt x="1546" y="818"/>
                  <a:pt x="1733" y="635"/>
                  <a:pt x="1733" y="409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  <a:prstDash val="solid"/>
            <a:round/>
            <a:headEnd/>
            <a:tailEnd/>
          </a:ln>
        </p:spPr>
        <p:txBody>
          <a:bodyPr lIns="91436" tIns="45717" rIns="91436" bIns="45717"/>
          <a:lstStyle/>
          <a:p>
            <a:pPr>
              <a:defRPr/>
            </a:pPr>
            <a:endParaRPr lang="pt-BR"/>
          </a:p>
        </p:txBody>
      </p:sp>
      <p:sp>
        <p:nvSpPr>
          <p:cNvPr id="8" name="Freeform 13"/>
          <p:cNvSpPr>
            <a:spLocks noChangeAspect="1" noEditPoints="1"/>
          </p:cNvSpPr>
          <p:nvPr userDrawn="1"/>
        </p:nvSpPr>
        <p:spPr bwMode="auto">
          <a:xfrm>
            <a:off x="2830140" y="715665"/>
            <a:ext cx="485775" cy="1273175"/>
          </a:xfrm>
          <a:custGeom>
            <a:avLst/>
            <a:gdLst>
              <a:gd name="T0" fmla="*/ 2147483647 w 2083"/>
              <a:gd name="T1" fmla="*/ 2147483647 h 5465"/>
              <a:gd name="T2" fmla="*/ 2147483647 w 2083"/>
              <a:gd name="T3" fmla="*/ 0 h 5465"/>
              <a:gd name="T4" fmla="*/ 2147483647 w 2083"/>
              <a:gd name="T5" fmla="*/ 2147483647 h 5465"/>
              <a:gd name="T6" fmla="*/ 2147483647 w 2083"/>
              <a:gd name="T7" fmla="*/ 2147483647 h 5465"/>
              <a:gd name="T8" fmla="*/ 2147483647 w 2083"/>
              <a:gd name="T9" fmla="*/ 2147483647 h 5465"/>
              <a:gd name="T10" fmla="*/ 2147483647 w 2083"/>
              <a:gd name="T11" fmla="*/ 2147483647 h 5465"/>
              <a:gd name="T12" fmla="*/ 2147483647 w 2083"/>
              <a:gd name="T13" fmla="*/ 2147483647 h 5465"/>
              <a:gd name="T14" fmla="*/ 12672125 w 2083"/>
              <a:gd name="T15" fmla="*/ 2147483647 h 5465"/>
              <a:gd name="T16" fmla="*/ 0 w 2083"/>
              <a:gd name="T17" fmla="*/ 2147483647 h 5465"/>
              <a:gd name="T18" fmla="*/ 0 w 2083"/>
              <a:gd name="T19" fmla="*/ 2147483647 h 5465"/>
              <a:gd name="T20" fmla="*/ 0 w 2083"/>
              <a:gd name="T21" fmla="*/ 2147483647 h 5465"/>
              <a:gd name="T22" fmla="*/ 2147483647 w 2083"/>
              <a:gd name="T23" fmla="*/ 2147483647 h 5465"/>
              <a:gd name="T24" fmla="*/ 2147483647 w 2083"/>
              <a:gd name="T25" fmla="*/ 2147483647 h 5465"/>
              <a:gd name="T26" fmla="*/ 2147483647 w 2083"/>
              <a:gd name="T27" fmla="*/ 2147483647 h 5465"/>
              <a:gd name="T28" fmla="*/ 2147483647 w 2083"/>
              <a:gd name="T29" fmla="*/ 2147483647 h 5465"/>
              <a:gd name="T30" fmla="*/ 2147483647 w 2083"/>
              <a:gd name="T31" fmla="*/ 2147483647 h 5465"/>
              <a:gd name="T32" fmla="*/ 2147483647 w 2083"/>
              <a:gd name="T33" fmla="*/ 2147483647 h 5465"/>
              <a:gd name="T34" fmla="*/ 2147483647 w 2083"/>
              <a:gd name="T35" fmla="*/ 2147483647 h 5465"/>
              <a:gd name="T36" fmla="*/ 2147483647 w 2083"/>
              <a:gd name="T37" fmla="*/ 2147483647 h 5465"/>
              <a:gd name="T38" fmla="*/ 2147483647 w 2083"/>
              <a:gd name="T39" fmla="*/ 2147483647 h 5465"/>
              <a:gd name="T40" fmla="*/ 2147483647 w 2083"/>
              <a:gd name="T41" fmla="*/ 2147483647 h 5465"/>
              <a:gd name="T42" fmla="*/ 2147483647 w 2083"/>
              <a:gd name="T43" fmla="*/ 2147483647 h 5465"/>
              <a:gd name="T44" fmla="*/ 2147483647 w 2083"/>
              <a:gd name="T45" fmla="*/ 2147483647 h 5465"/>
              <a:gd name="T46" fmla="*/ 2147483647 w 2083"/>
              <a:gd name="T47" fmla="*/ 2147483647 h 5465"/>
              <a:gd name="T48" fmla="*/ 2147483647 w 2083"/>
              <a:gd name="T49" fmla="*/ 2147483647 h 5465"/>
              <a:gd name="T50" fmla="*/ 2147483647 w 2083"/>
              <a:gd name="T51" fmla="*/ 2147483647 h 5465"/>
              <a:gd name="T52" fmla="*/ 2147483647 w 2083"/>
              <a:gd name="T53" fmla="*/ 2147483647 h 5465"/>
              <a:gd name="T54" fmla="*/ 2147483647 w 2083"/>
              <a:gd name="T55" fmla="*/ 2147483647 h 5465"/>
              <a:gd name="T56" fmla="*/ 2147483647 w 2083"/>
              <a:gd name="T57" fmla="*/ 2147483647 h 5465"/>
              <a:gd name="T58" fmla="*/ 2147483647 w 2083"/>
              <a:gd name="T59" fmla="*/ 2147483647 h 5465"/>
              <a:gd name="T60" fmla="*/ 2147483647 w 2083"/>
              <a:gd name="T61" fmla="*/ 2147483647 h 5465"/>
              <a:gd name="T62" fmla="*/ 2147483647 w 2083"/>
              <a:gd name="T63" fmla="*/ 2147483647 h 5465"/>
              <a:gd name="T64" fmla="*/ 2147483647 w 2083"/>
              <a:gd name="T65" fmla="*/ 2147483647 h 5465"/>
              <a:gd name="T66" fmla="*/ 2147483647 w 2083"/>
              <a:gd name="T67" fmla="*/ 2147483647 h 5465"/>
              <a:gd name="T68" fmla="*/ 2147483647 w 2083"/>
              <a:gd name="T69" fmla="*/ 2147483647 h 5465"/>
              <a:gd name="T70" fmla="*/ 2147483647 w 2083"/>
              <a:gd name="T71" fmla="*/ 2147483647 h 5465"/>
              <a:gd name="T72" fmla="*/ 2147483647 w 2083"/>
              <a:gd name="T73" fmla="*/ 2147483647 h 5465"/>
              <a:gd name="T74" fmla="*/ 2147483647 w 2083"/>
              <a:gd name="T75" fmla="*/ 2147483647 h 5465"/>
              <a:gd name="T76" fmla="*/ 2147483647 w 2083"/>
              <a:gd name="T77" fmla="*/ 2147483647 h 5465"/>
              <a:gd name="T78" fmla="*/ 2147483647 w 2083"/>
              <a:gd name="T79" fmla="*/ 2147483647 h 5465"/>
              <a:gd name="T80" fmla="*/ 2147483647 w 2083"/>
              <a:gd name="T81" fmla="*/ 2147483647 h 5465"/>
              <a:gd name="T82" fmla="*/ 2147483647 w 2083"/>
              <a:gd name="T83" fmla="*/ 2147483647 h 5465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2083"/>
              <a:gd name="T127" fmla="*/ 0 h 5465"/>
              <a:gd name="T128" fmla="*/ 2083 w 2083"/>
              <a:gd name="T129" fmla="*/ 5465 h 5465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2083" h="5465">
                <a:moveTo>
                  <a:pt x="1469" y="432"/>
                </a:moveTo>
                <a:cubicBezTo>
                  <a:pt x="1469" y="194"/>
                  <a:pt x="1273" y="0"/>
                  <a:pt x="1032" y="0"/>
                </a:cubicBezTo>
                <a:cubicBezTo>
                  <a:pt x="791" y="0"/>
                  <a:pt x="595" y="194"/>
                  <a:pt x="595" y="432"/>
                </a:cubicBezTo>
                <a:cubicBezTo>
                  <a:pt x="595" y="671"/>
                  <a:pt x="791" y="864"/>
                  <a:pt x="1032" y="864"/>
                </a:cubicBezTo>
                <a:cubicBezTo>
                  <a:pt x="1273" y="864"/>
                  <a:pt x="1469" y="671"/>
                  <a:pt x="1469" y="432"/>
                </a:cubicBezTo>
                <a:close/>
                <a:moveTo>
                  <a:pt x="1581" y="1022"/>
                </a:moveTo>
                <a:lnTo>
                  <a:pt x="534" y="1022"/>
                </a:lnTo>
                <a:cubicBezTo>
                  <a:pt x="254" y="1008"/>
                  <a:pt x="15" y="1224"/>
                  <a:pt x="1" y="1504"/>
                </a:cubicBezTo>
                <a:cubicBezTo>
                  <a:pt x="1" y="1511"/>
                  <a:pt x="1" y="1518"/>
                  <a:pt x="0" y="1525"/>
                </a:cubicBezTo>
                <a:lnTo>
                  <a:pt x="0" y="3013"/>
                </a:lnTo>
                <a:cubicBezTo>
                  <a:pt x="11" y="3104"/>
                  <a:pt x="93" y="3170"/>
                  <a:pt x="184" y="3160"/>
                </a:cubicBezTo>
                <a:cubicBezTo>
                  <a:pt x="261" y="3151"/>
                  <a:pt x="322" y="3090"/>
                  <a:pt x="331" y="3013"/>
                </a:cubicBezTo>
                <a:lnTo>
                  <a:pt x="336" y="1733"/>
                </a:lnTo>
                <a:cubicBezTo>
                  <a:pt x="336" y="1691"/>
                  <a:pt x="370" y="1657"/>
                  <a:pt x="412" y="1657"/>
                </a:cubicBezTo>
                <a:cubicBezTo>
                  <a:pt x="454" y="1656"/>
                  <a:pt x="488" y="1691"/>
                  <a:pt x="488" y="1733"/>
                </a:cubicBezTo>
                <a:cubicBezTo>
                  <a:pt x="488" y="1733"/>
                  <a:pt x="488" y="1733"/>
                  <a:pt x="488" y="1733"/>
                </a:cubicBezTo>
                <a:lnTo>
                  <a:pt x="488" y="5239"/>
                </a:lnTo>
                <a:cubicBezTo>
                  <a:pt x="495" y="5366"/>
                  <a:pt x="605" y="5464"/>
                  <a:pt x="732" y="5457"/>
                </a:cubicBezTo>
                <a:cubicBezTo>
                  <a:pt x="850" y="5450"/>
                  <a:pt x="944" y="5356"/>
                  <a:pt x="951" y="5239"/>
                </a:cubicBezTo>
                <a:lnTo>
                  <a:pt x="951" y="3196"/>
                </a:lnTo>
                <a:cubicBezTo>
                  <a:pt x="989" y="3153"/>
                  <a:pt x="1055" y="3148"/>
                  <a:pt x="1099" y="3187"/>
                </a:cubicBezTo>
                <a:cubicBezTo>
                  <a:pt x="1102" y="3190"/>
                  <a:pt x="1105" y="3193"/>
                  <a:pt x="1108" y="3196"/>
                </a:cubicBezTo>
                <a:lnTo>
                  <a:pt x="1108" y="5239"/>
                </a:lnTo>
                <a:cubicBezTo>
                  <a:pt x="1117" y="5368"/>
                  <a:pt x="1228" y="5465"/>
                  <a:pt x="1358" y="5456"/>
                </a:cubicBezTo>
                <a:cubicBezTo>
                  <a:pt x="1474" y="5449"/>
                  <a:pt x="1568" y="5355"/>
                  <a:pt x="1575" y="5239"/>
                </a:cubicBezTo>
                <a:lnTo>
                  <a:pt x="1575" y="1728"/>
                </a:lnTo>
                <a:cubicBezTo>
                  <a:pt x="1569" y="1684"/>
                  <a:pt x="1599" y="1644"/>
                  <a:pt x="1642" y="1637"/>
                </a:cubicBezTo>
                <a:cubicBezTo>
                  <a:pt x="1686" y="1631"/>
                  <a:pt x="1726" y="1661"/>
                  <a:pt x="1733" y="1704"/>
                </a:cubicBezTo>
                <a:cubicBezTo>
                  <a:pt x="1734" y="1712"/>
                  <a:pt x="1734" y="1720"/>
                  <a:pt x="1733" y="1728"/>
                </a:cubicBezTo>
                <a:lnTo>
                  <a:pt x="1733" y="3013"/>
                </a:lnTo>
                <a:cubicBezTo>
                  <a:pt x="1743" y="3107"/>
                  <a:pt x="1828" y="3175"/>
                  <a:pt x="1922" y="3165"/>
                </a:cubicBezTo>
                <a:cubicBezTo>
                  <a:pt x="2002" y="3156"/>
                  <a:pt x="2065" y="3093"/>
                  <a:pt x="2073" y="3013"/>
                </a:cubicBezTo>
                <a:lnTo>
                  <a:pt x="2073" y="1525"/>
                </a:lnTo>
                <a:cubicBezTo>
                  <a:pt x="2083" y="1257"/>
                  <a:pt x="1874" y="1032"/>
                  <a:pt x="1606" y="1022"/>
                </a:cubicBezTo>
                <a:cubicBezTo>
                  <a:pt x="1597" y="1022"/>
                  <a:pt x="1589" y="1022"/>
                  <a:pt x="1581" y="1022"/>
                </a:cubicBezTo>
                <a:close/>
              </a:path>
            </a:pathLst>
          </a:custGeom>
          <a:noFill/>
          <a:ln w="28575">
            <a:solidFill>
              <a:srgbClr val="002060"/>
            </a:solidFill>
            <a:prstDash val="solid"/>
            <a:round/>
            <a:headEnd/>
            <a:tailEnd/>
          </a:ln>
        </p:spPr>
        <p:txBody>
          <a:bodyPr lIns="91436" tIns="45717" rIns="91436" bIns="45717"/>
          <a:lstStyle/>
          <a:p>
            <a:pPr>
              <a:defRPr/>
            </a:pPr>
            <a:endParaRPr lang="pt-BR"/>
          </a:p>
        </p:txBody>
      </p:sp>
      <p:sp>
        <p:nvSpPr>
          <p:cNvPr id="9" name="Oval Callout 1"/>
          <p:cNvSpPr/>
          <p:nvPr userDrawn="1"/>
        </p:nvSpPr>
        <p:spPr>
          <a:xfrm>
            <a:off x="3967211" y="476672"/>
            <a:ext cx="1004888" cy="698500"/>
          </a:xfrm>
          <a:prstGeom prst="wedgeEllipseCallout">
            <a:avLst>
              <a:gd name="adj1" fmla="val -64022"/>
              <a:gd name="adj2" fmla="val 44135"/>
            </a:avLst>
          </a:prstGeom>
          <a:noFill/>
          <a:ln w="28575">
            <a:solidFill>
              <a:srgbClr val="FF9933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defTabSz="20892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10" name="Group 1"/>
          <p:cNvGrpSpPr>
            <a:grpSpLocks/>
          </p:cNvGrpSpPr>
          <p:nvPr userDrawn="1"/>
        </p:nvGrpSpPr>
        <p:grpSpPr bwMode="auto">
          <a:xfrm>
            <a:off x="5014565" y="1340768"/>
            <a:ext cx="893638" cy="812294"/>
            <a:chOff x="1200085" y="966246"/>
            <a:chExt cx="202002" cy="176754"/>
          </a:xfrm>
          <a:noFill/>
        </p:grpSpPr>
        <p:sp>
          <p:nvSpPr>
            <p:cNvPr id="11" name="Rounded Rectangle 2"/>
            <p:cNvSpPr/>
            <p:nvPr/>
          </p:nvSpPr>
          <p:spPr>
            <a:xfrm flipH="1">
              <a:off x="1200085" y="966246"/>
              <a:ext cx="202002" cy="131513"/>
            </a:xfrm>
            <a:prstGeom prst="roundRect">
              <a:avLst/>
            </a:prstGeom>
            <a:grpFill/>
            <a:ln w="28575">
              <a:solidFill>
                <a:srgbClr val="CC9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2" name="Rounded Rectangle 3"/>
            <p:cNvSpPr/>
            <p:nvPr/>
          </p:nvSpPr>
          <p:spPr>
            <a:xfrm flipH="1">
              <a:off x="1217445" y="984921"/>
              <a:ext cx="167283" cy="94164"/>
            </a:xfrm>
            <a:prstGeom prst="roundRect">
              <a:avLst/>
            </a:prstGeom>
            <a:grpFill/>
            <a:ln w="28575">
              <a:solidFill>
                <a:srgbClr val="CC9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3" name="Rounded Rectangle 4"/>
            <p:cNvSpPr/>
            <p:nvPr/>
          </p:nvSpPr>
          <p:spPr>
            <a:xfrm flipH="1">
              <a:off x="1210080" y="1114856"/>
              <a:ext cx="182012" cy="28144"/>
            </a:xfrm>
            <a:prstGeom prst="roundRect">
              <a:avLst/>
            </a:prstGeom>
            <a:grpFill/>
            <a:ln w="28575">
              <a:solidFill>
                <a:srgbClr val="CC9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14" name="Group 1"/>
          <p:cNvGrpSpPr/>
          <p:nvPr userDrawn="1"/>
        </p:nvGrpSpPr>
        <p:grpSpPr>
          <a:xfrm rot="426708">
            <a:off x="3958724" y="1368858"/>
            <a:ext cx="518672" cy="1044380"/>
            <a:chOff x="1004343" y="990600"/>
            <a:chExt cx="1648911" cy="3196081"/>
          </a:xfrm>
          <a:noFill/>
        </p:grpSpPr>
        <p:grpSp>
          <p:nvGrpSpPr>
            <p:cNvPr id="15" name="Group 31"/>
            <p:cNvGrpSpPr/>
            <p:nvPr/>
          </p:nvGrpSpPr>
          <p:grpSpPr>
            <a:xfrm>
              <a:off x="1004343" y="990600"/>
              <a:ext cx="1648911" cy="3196081"/>
              <a:chOff x="1004343" y="990600"/>
              <a:chExt cx="1648911" cy="3196081"/>
            </a:xfrm>
            <a:grpFill/>
          </p:grpSpPr>
          <p:sp>
            <p:nvSpPr>
              <p:cNvPr id="27" name="Rounded Rectangle 14"/>
              <p:cNvSpPr/>
              <p:nvPr/>
            </p:nvSpPr>
            <p:spPr>
              <a:xfrm rot="5400000">
                <a:off x="2080942" y="1090342"/>
                <a:ext cx="533400" cy="333916"/>
              </a:xfrm>
              <a:prstGeom prst="roundRect">
                <a:avLst/>
              </a:prstGeom>
              <a:grpFill/>
              <a:ln w="28575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8" name="Rounded Rectangle 2"/>
              <p:cNvSpPr/>
              <p:nvPr/>
            </p:nvSpPr>
            <p:spPr>
              <a:xfrm rot="5400000">
                <a:off x="427431" y="1960857"/>
                <a:ext cx="2802736" cy="1648911"/>
              </a:xfrm>
              <a:prstGeom prst="roundRect">
                <a:avLst/>
              </a:prstGeom>
              <a:grpFill/>
              <a:ln w="28575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</p:grpSp>
        <p:grpSp>
          <p:nvGrpSpPr>
            <p:cNvPr id="16" name="Group 32"/>
            <p:cNvGrpSpPr/>
            <p:nvPr/>
          </p:nvGrpSpPr>
          <p:grpSpPr>
            <a:xfrm>
              <a:off x="1239899" y="1641153"/>
              <a:ext cx="1177801" cy="2321247"/>
              <a:chOff x="1239899" y="1641153"/>
              <a:chExt cx="1177801" cy="2321247"/>
            </a:xfrm>
            <a:grpFill/>
          </p:grpSpPr>
          <p:sp>
            <p:nvSpPr>
              <p:cNvPr id="17" name="Rounded Rectangle 3"/>
              <p:cNvSpPr/>
              <p:nvPr/>
            </p:nvSpPr>
            <p:spPr>
              <a:xfrm rot="5400000">
                <a:off x="1291248" y="1589804"/>
                <a:ext cx="1075103" cy="1177801"/>
              </a:xfrm>
              <a:prstGeom prst="roundRect">
                <a:avLst/>
              </a:prstGeom>
              <a:grpFill/>
              <a:ln w="28575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18" name="Rounded Rectangle 5"/>
              <p:cNvSpPr/>
              <p:nvPr/>
            </p:nvSpPr>
            <p:spPr>
              <a:xfrm rot="5400000">
                <a:off x="1254457" y="2881042"/>
                <a:ext cx="304800" cy="333916"/>
              </a:xfrm>
              <a:prstGeom prst="roundRect">
                <a:avLst/>
              </a:prstGeom>
              <a:grpFill/>
              <a:ln w="19050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19" name="Rounded Rectangle 6"/>
              <p:cNvSpPr/>
              <p:nvPr/>
            </p:nvSpPr>
            <p:spPr>
              <a:xfrm rot="5400000">
                <a:off x="1676400" y="2881042"/>
                <a:ext cx="304800" cy="333916"/>
              </a:xfrm>
              <a:prstGeom prst="roundRect">
                <a:avLst/>
              </a:prstGeom>
              <a:grpFill/>
              <a:ln w="19050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0" name="Rounded Rectangle 7"/>
              <p:cNvSpPr/>
              <p:nvPr/>
            </p:nvSpPr>
            <p:spPr>
              <a:xfrm rot="5400000">
                <a:off x="2098342" y="2881042"/>
                <a:ext cx="304800" cy="333916"/>
              </a:xfrm>
              <a:prstGeom prst="roundRect">
                <a:avLst/>
              </a:prstGeom>
              <a:grpFill/>
              <a:ln w="19050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1" name="Rounded Rectangle 8"/>
              <p:cNvSpPr/>
              <p:nvPr/>
            </p:nvSpPr>
            <p:spPr>
              <a:xfrm rot="5400000">
                <a:off x="1254457" y="3262042"/>
                <a:ext cx="304800" cy="333916"/>
              </a:xfrm>
              <a:prstGeom prst="roundRect">
                <a:avLst/>
              </a:prstGeom>
              <a:grpFill/>
              <a:ln w="19050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2" name="Rounded Rectangle 9"/>
              <p:cNvSpPr/>
              <p:nvPr/>
            </p:nvSpPr>
            <p:spPr>
              <a:xfrm rot="5400000">
                <a:off x="1676400" y="3262042"/>
                <a:ext cx="304800" cy="333916"/>
              </a:xfrm>
              <a:prstGeom prst="roundRect">
                <a:avLst/>
              </a:prstGeom>
              <a:grpFill/>
              <a:ln w="19050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3" name="Rounded Rectangle 10"/>
              <p:cNvSpPr/>
              <p:nvPr/>
            </p:nvSpPr>
            <p:spPr>
              <a:xfrm rot="5400000">
                <a:off x="2098342" y="3262042"/>
                <a:ext cx="304800" cy="333916"/>
              </a:xfrm>
              <a:prstGeom prst="roundRect">
                <a:avLst/>
              </a:prstGeom>
              <a:grpFill/>
              <a:ln w="19050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4" name="Rounded Rectangle 11"/>
              <p:cNvSpPr/>
              <p:nvPr/>
            </p:nvSpPr>
            <p:spPr>
              <a:xfrm rot="5400000">
                <a:off x="1254457" y="3643042"/>
                <a:ext cx="304800" cy="333916"/>
              </a:xfrm>
              <a:prstGeom prst="roundRect">
                <a:avLst/>
              </a:prstGeom>
              <a:grpFill/>
              <a:ln w="19050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5" name="Rounded Rectangle 12"/>
              <p:cNvSpPr/>
              <p:nvPr/>
            </p:nvSpPr>
            <p:spPr>
              <a:xfrm rot="5400000">
                <a:off x="1676400" y="3643042"/>
                <a:ext cx="304800" cy="333916"/>
              </a:xfrm>
              <a:prstGeom prst="roundRect">
                <a:avLst/>
              </a:prstGeom>
              <a:grpFill/>
              <a:ln w="19050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6" name="Rounded Rectangle 13"/>
              <p:cNvSpPr/>
              <p:nvPr/>
            </p:nvSpPr>
            <p:spPr>
              <a:xfrm rot="5400000">
                <a:off x="2098342" y="3643042"/>
                <a:ext cx="304800" cy="333916"/>
              </a:xfrm>
              <a:prstGeom prst="roundRect">
                <a:avLst/>
              </a:prstGeom>
              <a:grpFill/>
              <a:ln w="19050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08929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</p:grpSp>
      </p:grpSp>
      <p:sp>
        <p:nvSpPr>
          <p:cNvPr id="29" name="Freeform 1"/>
          <p:cNvSpPr/>
          <p:nvPr userDrawn="1"/>
        </p:nvSpPr>
        <p:spPr>
          <a:xfrm>
            <a:off x="4701331" y="2372047"/>
            <a:ext cx="558800" cy="696913"/>
          </a:xfrm>
          <a:custGeom>
            <a:avLst/>
            <a:gdLst>
              <a:gd name="connsiteX0" fmla="*/ 374121 w 1063625"/>
              <a:gd name="connsiteY0" fmla="*/ 1371600 h 1456796"/>
              <a:gd name="connsiteX1" fmla="*/ 37571 w 1063625"/>
              <a:gd name="connsiteY1" fmla="*/ 812800 h 1456796"/>
              <a:gd name="connsiteX2" fmla="*/ 148696 w 1063625"/>
              <a:gd name="connsiteY2" fmla="*/ 669925 h 1456796"/>
              <a:gd name="connsiteX3" fmla="*/ 164571 w 1063625"/>
              <a:gd name="connsiteY3" fmla="*/ 663575 h 1456796"/>
              <a:gd name="connsiteX4" fmla="*/ 278871 w 1063625"/>
              <a:gd name="connsiteY4" fmla="*/ 908050 h 1456796"/>
              <a:gd name="connsiteX5" fmla="*/ 291571 w 1063625"/>
              <a:gd name="connsiteY5" fmla="*/ 127000 h 1456796"/>
              <a:gd name="connsiteX6" fmla="*/ 497946 w 1063625"/>
              <a:gd name="connsiteY6" fmla="*/ 146050 h 1456796"/>
              <a:gd name="connsiteX7" fmla="*/ 472546 w 1063625"/>
              <a:gd name="connsiteY7" fmla="*/ 635000 h 1456796"/>
              <a:gd name="connsiteX8" fmla="*/ 488421 w 1063625"/>
              <a:gd name="connsiteY8" fmla="*/ 381000 h 1456796"/>
              <a:gd name="connsiteX9" fmla="*/ 631296 w 1063625"/>
              <a:gd name="connsiteY9" fmla="*/ 387350 h 1456796"/>
              <a:gd name="connsiteX10" fmla="*/ 672571 w 1063625"/>
              <a:gd name="connsiteY10" fmla="*/ 628650 h 1456796"/>
              <a:gd name="connsiteX11" fmla="*/ 688446 w 1063625"/>
              <a:gd name="connsiteY11" fmla="*/ 428625 h 1456796"/>
              <a:gd name="connsiteX12" fmla="*/ 809096 w 1063625"/>
              <a:gd name="connsiteY12" fmla="*/ 428625 h 1456796"/>
              <a:gd name="connsiteX13" fmla="*/ 828146 w 1063625"/>
              <a:gd name="connsiteY13" fmla="*/ 673100 h 1456796"/>
              <a:gd name="connsiteX14" fmla="*/ 844021 w 1063625"/>
              <a:gd name="connsiteY14" fmla="*/ 492125 h 1456796"/>
              <a:gd name="connsiteX15" fmla="*/ 1037696 w 1063625"/>
              <a:gd name="connsiteY15" fmla="*/ 603250 h 1456796"/>
              <a:gd name="connsiteX16" fmla="*/ 999596 w 1063625"/>
              <a:gd name="connsiteY16" fmla="*/ 977900 h 1456796"/>
              <a:gd name="connsiteX17" fmla="*/ 837671 w 1063625"/>
              <a:gd name="connsiteY17" fmla="*/ 1323975 h 1456796"/>
              <a:gd name="connsiteX18" fmla="*/ 374121 w 1063625"/>
              <a:gd name="connsiteY18" fmla="*/ 1371600 h 1456796"/>
              <a:gd name="connsiteX0" fmla="*/ 374121 w 1048279"/>
              <a:gd name="connsiteY0" fmla="*/ 1371600 h 1456796"/>
              <a:gd name="connsiteX1" fmla="*/ 37571 w 1048279"/>
              <a:gd name="connsiteY1" fmla="*/ 812800 h 1456796"/>
              <a:gd name="connsiteX2" fmla="*/ 148696 w 1048279"/>
              <a:gd name="connsiteY2" fmla="*/ 669925 h 1456796"/>
              <a:gd name="connsiteX3" fmla="*/ 164571 w 1048279"/>
              <a:gd name="connsiteY3" fmla="*/ 663575 h 1456796"/>
              <a:gd name="connsiteX4" fmla="*/ 278871 w 1048279"/>
              <a:gd name="connsiteY4" fmla="*/ 908050 h 1456796"/>
              <a:gd name="connsiteX5" fmla="*/ 291571 w 1048279"/>
              <a:gd name="connsiteY5" fmla="*/ 127000 h 1456796"/>
              <a:gd name="connsiteX6" fmla="*/ 497946 w 1048279"/>
              <a:gd name="connsiteY6" fmla="*/ 146050 h 1456796"/>
              <a:gd name="connsiteX7" fmla="*/ 472546 w 1048279"/>
              <a:gd name="connsiteY7" fmla="*/ 635000 h 1456796"/>
              <a:gd name="connsiteX8" fmla="*/ 488421 w 1048279"/>
              <a:gd name="connsiteY8" fmla="*/ 381000 h 1456796"/>
              <a:gd name="connsiteX9" fmla="*/ 631296 w 1048279"/>
              <a:gd name="connsiteY9" fmla="*/ 387350 h 1456796"/>
              <a:gd name="connsiteX10" fmla="*/ 672571 w 1048279"/>
              <a:gd name="connsiteY10" fmla="*/ 628650 h 1456796"/>
              <a:gd name="connsiteX11" fmla="*/ 688446 w 1048279"/>
              <a:gd name="connsiteY11" fmla="*/ 428625 h 1456796"/>
              <a:gd name="connsiteX12" fmla="*/ 809096 w 1048279"/>
              <a:gd name="connsiteY12" fmla="*/ 428625 h 1456796"/>
              <a:gd name="connsiteX13" fmla="*/ 828146 w 1048279"/>
              <a:gd name="connsiteY13" fmla="*/ 673100 h 1456796"/>
              <a:gd name="connsiteX14" fmla="*/ 936096 w 1048279"/>
              <a:gd name="connsiteY14" fmla="*/ 523875 h 1456796"/>
              <a:gd name="connsiteX15" fmla="*/ 1037696 w 1048279"/>
              <a:gd name="connsiteY15" fmla="*/ 603250 h 1456796"/>
              <a:gd name="connsiteX16" fmla="*/ 999596 w 1048279"/>
              <a:gd name="connsiteY16" fmla="*/ 977900 h 1456796"/>
              <a:gd name="connsiteX17" fmla="*/ 837671 w 1048279"/>
              <a:gd name="connsiteY17" fmla="*/ 1323975 h 1456796"/>
              <a:gd name="connsiteX18" fmla="*/ 374121 w 1048279"/>
              <a:gd name="connsiteY18" fmla="*/ 1371600 h 1456796"/>
              <a:gd name="connsiteX0" fmla="*/ 374121 w 1048279"/>
              <a:gd name="connsiteY0" fmla="*/ 1371600 h 1456796"/>
              <a:gd name="connsiteX1" fmla="*/ 37571 w 1048279"/>
              <a:gd name="connsiteY1" fmla="*/ 812800 h 1456796"/>
              <a:gd name="connsiteX2" fmla="*/ 148696 w 1048279"/>
              <a:gd name="connsiteY2" fmla="*/ 669925 h 1456796"/>
              <a:gd name="connsiteX3" fmla="*/ 164571 w 1048279"/>
              <a:gd name="connsiteY3" fmla="*/ 663575 h 1456796"/>
              <a:gd name="connsiteX4" fmla="*/ 278871 w 1048279"/>
              <a:gd name="connsiteY4" fmla="*/ 908050 h 1456796"/>
              <a:gd name="connsiteX5" fmla="*/ 291571 w 1048279"/>
              <a:gd name="connsiteY5" fmla="*/ 127000 h 1456796"/>
              <a:gd name="connsiteX6" fmla="*/ 497946 w 1048279"/>
              <a:gd name="connsiteY6" fmla="*/ 146050 h 1456796"/>
              <a:gd name="connsiteX7" fmla="*/ 472546 w 1048279"/>
              <a:gd name="connsiteY7" fmla="*/ 635000 h 1456796"/>
              <a:gd name="connsiteX8" fmla="*/ 488421 w 1048279"/>
              <a:gd name="connsiteY8" fmla="*/ 381000 h 1456796"/>
              <a:gd name="connsiteX9" fmla="*/ 631296 w 1048279"/>
              <a:gd name="connsiteY9" fmla="*/ 387350 h 1456796"/>
              <a:gd name="connsiteX10" fmla="*/ 672571 w 1048279"/>
              <a:gd name="connsiteY10" fmla="*/ 628650 h 1456796"/>
              <a:gd name="connsiteX11" fmla="*/ 688446 w 1048279"/>
              <a:gd name="connsiteY11" fmla="*/ 428625 h 1456796"/>
              <a:gd name="connsiteX12" fmla="*/ 809096 w 1048279"/>
              <a:gd name="connsiteY12" fmla="*/ 428625 h 1456796"/>
              <a:gd name="connsiteX13" fmla="*/ 828146 w 1048279"/>
              <a:gd name="connsiteY13" fmla="*/ 673100 h 1456796"/>
              <a:gd name="connsiteX14" fmla="*/ 936096 w 1048279"/>
              <a:gd name="connsiteY14" fmla="*/ 523875 h 1456796"/>
              <a:gd name="connsiteX15" fmla="*/ 1037696 w 1048279"/>
              <a:gd name="connsiteY15" fmla="*/ 603250 h 1456796"/>
              <a:gd name="connsiteX16" fmla="*/ 999596 w 1048279"/>
              <a:gd name="connsiteY16" fmla="*/ 977900 h 1456796"/>
              <a:gd name="connsiteX17" fmla="*/ 837671 w 1048279"/>
              <a:gd name="connsiteY17" fmla="*/ 1323975 h 1456796"/>
              <a:gd name="connsiteX18" fmla="*/ 374121 w 1048279"/>
              <a:gd name="connsiteY18" fmla="*/ 1371600 h 1456796"/>
              <a:gd name="connsiteX0" fmla="*/ 374121 w 1048279"/>
              <a:gd name="connsiteY0" fmla="*/ 1371600 h 1456796"/>
              <a:gd name="connsiteX1" fmla="*/ 37571 w 1048279"/>
              <a:gd name="connsiteY1" fmla="*/ 812800 h 1456796"/>
              <a:gd name="connsiteX2" fmla="*/ 148696 w 1048279"/>
              <a:gd name="connsiteY2" fmla="*/ 669925 h 1456796"/>
              <a:gd name="connsiteX3" fmla="*/ 164571 w 1048279"/>
              <a:gd name="connsiteY3" fmla="*/ 663575 h 1456796"/>
              <a:gd name="connsiteX4" fmla="*/ 278871 w 1048279"/>
              <a:gd name="connsiteY4" fmla="*/ 908050 h 1456796"/>
              <a:gd name="connsiteX5" fmla="*/ 291571 w 1048279"/>
              <a:gd name="connsiteY5" fmla="*/ 127000 h 1456796"/>
              <a:gd name="connsiteX6" fmla="*/ 497946 w 1048279"/>
              <a:gd name="connsiteY6" fmla="*/ 146050 h 1456796"/>
              <a:gd name="connsiteX7" fmla="*/ 472546 w 1048279"/>
              <a:gd name="connsiteY7" fmla="*/ 635000 h 1456796"/>
              <a:gd name="connsiteX8" fmla="*/ 488421 w 1048279"/>
              <a:gd name="connsiteY8" fmla="*/ 381000 h 1456796"/>
              <a:gd name="connsiteX9" fmla="*/ 631296 w 1048279"/>
              <a:gd name="connsiteY9" fmla="*/ 387350 h 1456796"/>
              <a:gd name="connsiteX10" fmla="*/ 672571 w 1048279"/>
              <a:gd name="connsiteY10" fmla="*/ 628650 h 1456796"/>
              <a:gd name="connsiteX11" fmla="*/ 688446 w 1048279"/>
              <a:gd name="connsiteY11" fmla="*/ 428625 h 1456796"/>
              <a:gd name="connsiteX12" fmla="*/ 809096 w 1048279"/>
              <a:gd name="connsiteY12" fmla="*/ 428625 h 1456796"/>
              <a:gd name="connsiteX13" fmla="*/ 828146 w 1048279"/>
              <a:gd name="connsiteY13" fmla="*/ 673100 h 1456796"/>
              <a:gd name="connsiteX14" fmla="*/ 936096 w 1048279"/>
              <a:gd name="connsiteY14" fmla="*/ 523875 h 1456796"/>
              <a:gd name="connsiteX15" fmla="*/ 1037696 w 1048279"/>
              <a:gd name="connsiteY15" fmla="*/ 603250 h 1456796"/>
              <a:gd name="connsiteX16" fmla="*/ 999596 w 1048279"/>
              <a:gd name="connsiteY16" fmla="*/ 977900 h 1456796"/>
              <a:gd name="connsiteX17" fmla="*/ 837671 w 1048279"/>
              <a:gd name="connsiteY17" fmla="*/ 1323975 h 1456796"/>
              <a:gd name="connsiteX18" fmla="*/ 374121 w 1048279"/>
              <a:gd name="connsiteY18" fmla="*/ 1371600 h 1456796"/>
              <a:gd name="connsiteX0" fmla="*/ 374121 w 1060979"/>
              <a:gd name="connsiteY0" fmla="*/ 1371600 h 1456796"/>
              <a:gd name="connsiteX1" fmla="*/ 37571 w 1060979"/>
              <a:gd name="connsiteY1" fmla="*/ 812800 h 1456796"/>
              <a:gd name="connsiteX2" fmla="*/ 148696 w 1060979"/>
              <a:gd name="connsiteY2" fmla="*/ 669925 h 1456796"/>
              <a:gd name="connsiteX3" fmla="*/ 164571 w 1060979"/>
              <a:gd name="connsiteY3" fmla="*/ 663575 h 1456796"/>
              <a:gd name="connsiteX4" fmla="*/ 278871 w 1060979"/>
              <a:gd name="connsiteY4" fmla="*/ 908050 h 1456796"/>
              <a:gd name="connsiteX5" fmla="*/ 291571 w 1060979"/>
              <a:gd name="connsiteY5" fmla="*/ 127000 h 1456796"/>
              <a:gd name="connsiteX6" fmla="*/ 497946 w 1060979"/>
              <a:gd name="connsiteY6" fmla="*/ 146050 h 1456796"/>
              <a:gd name="connsiteX7" fmla="*/ 472546 w 1060979"/>
              <a:gd name="connsiteY7" fmla="*/ 635000 h 1456796"/>
              <a:gd name="connsiteX8" fmla="*/ 488421 w 1060979"/>
              <a:gd name="connsiteY8" fmla="*/ 381000 h 1456796"/>
              <a:gd name="connsiteX9" fmla="*/ 631296 w 1060979"/>
              <a:gd name="connsiteY9" fmla="*/ 387350 h 1456796"/>
              <a:gd name="connsiteX10" fmla="*/ 672571 w 1060979"/>
              <a:gd name="connsiteY10" fmla="*/ 628650 h 1456796"/>
              <a:gd name="connsiteX11" fmla="*/ 688446 w 1060979"/>
              <a:gd name="connsiteY11" fmla="*/ 428625 h 1456796"/>
              <a:gd name="connsiteX12" fmla="*/ 809096 w 1060979"/>
              <a:gd name="connsiteY12" fmla="*/ 428625 h 1456796"/>
              <a:gd name="connsiteX13" fmla="*/ 828146 w 1060979"/>
              <a:gd name="connsiteY13" fmla="*/ 673100 h 1456796"/>
              <a:gd name="connsiteX14" fmla="*/ 859896 w 1060979"/>
              <a:gd name="connsiteY14" fmla="*/ 523875 h 1456796"/>
              <a:gd name="connsiteX15" fmla="*/ 1037696 w 1060979"/>
              <a:gd name="connsiteY15" fmla="*/ 603250 h 1456796"/>
              <a:gd name="connsiteX16" fmla="*/ 999596 w 1060979"/>
              <a:gd name="connsiteY16" fmla="*/ 977900 h 1456796"/>
              <a:gd name="connsiteX17" fmla="*/ 837671 w 1060979"/>
              <a:gd name="connsiteY17" fmla="*/ 1323975 h 1456796"/>
              <a:gd name="connsiteX18" fmla="*/ 374121 w 1060979"/>
              <a:gd name="connsiteY18" fmla="*/ 1371600 h 1456796"/>
              <a:gd name="connsiteX0" fmla="*/ 374121 w 1060979"/>
              <a:gd name="connsiteY0" fmla="*/ 1371600 h 1456796"/>
              <a:gd name="connsiteX1" fmla="*/ 37571 w 1060979"/>
              <a:gd name="connsiteY1" fmla="*/ 812800 h 1456796"/>
              <a:gd name="connsiteX2" fmla="*/ 148696 w 1060979"/>
              <a:gd name="connsiteY2" fmla="*/ 669925 h 1456796"/>
              <a:gd name="connsiteX3" fmla="*/ 164571 w 1060979"/>
              <a:gd name="connsiteY3" fmla="*/ 663575 h 1456796"/>
              <a:gd name="connsiteX4" fmla="*/ 278871 w 1060979"/>
              <a:gd name="connsiteY4" fmla="*/ 908050 h 1456796"/>
              <a:gd name="connsiteX5" fmla="*/ 291571 w 1060979"/>
              <a:gd name="connsiteY5" fmla="*/ 127000 h 1456796"/>
              <a:gd name="connsiteX6" fmla="*/ 497946 w 1060979"/>
              <a:gd name="connsiteY6" fmla="*/ 146050 h 1456796"/>
              <a:gd name="connsiteX7" fmla="*/ 472546 w 1060979"/>
              <a:gd name="connsiteY7" fmla="*/ 635000 h 1456796"/>
              <a:gd name="connsiteX8" fmla="*/ 488421 w 1060979"/>
              <a:gd name="connsiteY8" fmla="*/ 381000 h 1456796"/>
              <a:gd name="connsiteX9" fmla="*/ 631296 w 1060979"/>
              <a:gd name="connsiteY9" fmla="*/ 387350 h 1456796"/>
              <a:gd name="connsiteX10" fmla="*/ 672571 w 1060979"/>
              <a:gd name="connsiteY10" fmla="*/ 628650 h 1456796"/>
              <a:gd name="connsiteX11" fmla="*/ 688446 w 1060979"/>
              <a:gd name="connsiteY11" fmla="*/ 428625 h 1456796"/>
              <a:gd name="connsiteX12" fmla="*/ 809096 w 1060979"/>
              <a:gd name="connsiteY12" fmla="*/ 428625 h 1456796"/>
              <a:gd name="connsiteX13" fmla="*/ 828146 w 1060979"/>
              <a:gd name="connsiteY13" fmla="*/ 673100 h 1456796"/>
              <a:gd name="connsiteX14" fmla="*/ 859896 w 1060979"/>
              <a:gd name="connsiteY14" fmla="*/ 523875 h 1456796"/>
              <a:gd name="connsiteX15" fmla="*/ 1037696 w 1060979"/>
              <a:gd name="connsiteY15" fmla="*/ 603250 h 1456796"/>
              <a:gd name="connsiteX16" fmla="*/ 999596 w 1060979"/>
              <a:gd name="connsiteY16" fmla="*/ 977900 h 1456796"/>
              <a:gd name="connsiteX17" fmla="*/ 837671 w 1060979"/>
              <a:gd name="connsiteY17" fmla="*/ 1323975 h 1456796"/>
              <a:gd name="connsiteX18" fmla="*/ 374121 w 1060979"/>
              <a:gd name="connsiteY18" fmla="*/ 1371600 h 1456796"/>
              <a:gd name="connsiteX0" fmla="*/ 374121 w 1060979"/>
              <a:gd name="connsiteY0" fmla="*/ 1371600 h 1456796"/>
              <a:gd name="connsiteX1" fmla="*/ 37571 w 1060979"/>
              <a:gd name="connsiteY1" fmla="*/ 812800 h 1456796"/>
              <a:gd name="connsiteX2" fmla="*/ 148696 w 1060979"/>
              <a:gd name="connsiteY2" fmla="*/ 669925 h 1456796"/>
              <a:gd name="connsiteX3" fmla="*/ 164571 w 1060979"/>
              <a:gd name="connsiteY3" fmla="*/ 663575 h 1456796"/>
              <a:gd name="connsiteX4" fmla="*/ 278871 w 1060979"/>
              <a:gd name="connsiteY4" fmla="*/ 908050 h 1456796"/>
              <a:gd name="connsiteX5" fmla="*/ 291571 w 1060979"/>
              <a:gd name="connsiteY5" fmla="*/ 127000 h 1456796"/>
              <a:gd name="connsiteX6" fmla="*/ 497946 w 1060979"/>
              <a:gd name="connsiteY6" fmla="*/ 146050 h 1456796"/>
              <a:gd name="connsiteX7" fmla="*/ 472546 w 1060979"/>
              <a:gd name="connsiteY7" fmla="*/ 635000 h 1456796"/>
              <a:gd name="connsiteX8" fmla="*/ 488421 w 1060979"/>
              <a:gd name="connsiteY8" fmla="*/ 381000 h 1456796"/>
              <a:gd name="connsiteX9" fmla="*/ 631296 w 1060979"/>
              <a:gd name="connsiteY9" fmla="*/ 387350 h 1456796"/>
              <a:gd name="connsiteX10" fmla="*/ 672571 w 1060979"/>
              <a:gd name="connsiteY10" fmla="*/ 628650 h 1456796"/>
              <a:gd name="connsiteX11" fmla="*/ 688446 w 1060979"/>
              <a:gd name="connsiteY11" fmla="*/ 428625 h 1456796"/>
              <a:gd name="connsiteX12" fmla="*/ 809096 w 1060979"/>
              <a:gd name="connsiteY12" fmla="*/ 428625 h 1456796"/>
              <a:gd name="connsiteX13" fmla="*/ 828146 w 1060979"/>
              <a:gd name="connsiteY13" fmla="*/ 673100 h 1456796"/>
              <a:gd name="connsiteX14" fmla="*/ 859896 w 1060979"/>
              <a:gd name="connsiteY14" fmla="*/ 523875 h 1456796"/>
              <a:gd name="connsiteX15" fmla="*/ 1037696 w 1060979"/>
              <a:gd name="connsiteY15" fmla="*/ 603250 h 1456796"/>
              <a:gd name="connsiteX16" fmla="*/ 999596 w 1060979"/>
              <a:gd name="connsiteY16" fmla="*/ 977900 h 1456796"/>
              <a:gd name="connsiteX17" fmla="*/ 837671 w 1060979"/>
              <a:gd name="connsiteY17" fmla="*/ 1323975 h 1456796"/>
              <a:gd name="connsiteX18" fmla="*/ 374121 w 1060979"/>
              <a:gd name="connsiteY18" fmla="*/ 1371600 h 1456796"/>
              <a:gd name="connsiteX0" fmla="*/ 374121 w 1060979"/>
              <a:gd name="connsiteY0" fmla="*/ 1450975 h 1536171"/>
              <a:gd name="connsiteX1" fmla="*/ 37571 w 1060979"/>
              <a:gd name="connsiteY1" fmla="*/ 892175 h 1536171"/>
              <a:gd name="connsiteX2" fmla="*/ 148696 w 1060979"/>
              <a:gd name="connsiteY2" fmla="*/ 749300 h 1536171"/>
              <a:gd name="connsiteX3" fmla="*/ 164571 w 1060979"/>
              <a:gd name="connsiteY3" fmla="*/ 742950 h 1536171"/>
              <a:gd name="connsiteX4" fmla="*/ 278871 w 1060979"/>
              <a:gd name="connsiteY4" fmla="*/ 987425 h 1536171"/>
              <a:gd name="connsiteX5" fmla="*/ 291571 w 1060979"/>
              <a:gd name="connsiteY5" fmla="*/ 206375 h 1536171"/>
              <a:gd name="connsiteX6" fmla="*/ 497946 w 1060979"/>
              <a:gd name="connsiteY6" fmla="*/ 225425 h 1536171"/>
              <a:gd name="connsiteX7" fmla="*/ 472546 w 1060979"/>
              <a:gd name="connsiteY7" fmla="*/ 714375 h 1536171"/>
              <a:gd name="connsiteX8" fmla="*/ 488421 w 1060979"/>
              <a:gd name="connsiteY8" fmla="*/ 460375 h 1536171"/>
              <a:gd name="connsiteX9" fmla="*/ 631296 w 1060979"/>
              <a:gd name="connsiteY9" fmla="*/ 466725 h 1536171"/>
              <a:gd name="connsiteX10" fmla="*/ 672571 w 1060979"/>
              <a:gd name="connsiteY10" fmla="*/ 708025 h 1536171"/>
              <a:gd name="connsiteX11" fmla="*/ 688446 w 1060979"/>
              <a:gd name="connsiteY11" fmla="*/ 508000 h 1536171"/>
              <a:gd name="connsiteX12" fmla="*/ 809096 w 1060979"/>
              <a:gd name="connsiteY12" fmla="*/ 508000 h 1536171"/>
              <a:gd name="connsiteX13" fmla="*/ 828146 w 1060979"/>
              <a:gd name="connsiteY13" fmla="*/ 752475 h 1536171"/>
              <a:gd name="connsiteX14" fmla="*/ 859896 w 1060979"/>
              <a:gd name="connsiteY14" fmla="*/ 603250 h 1536171"/>
              <a:gd name="connsiteX15" fmla="*/ 1037696 w 1060979"/>
              <a:gd name="connsiteY15" fmla="*/ 682625 h 1536171"/>
              <a:gd name="connsiteX16" fmla="*/ 999596 w 1060979"/>
              <a:gd name="connsiteY16" fmla="*/ 1057275 h 1536171"/>
              <a:gd name="connsiteX17" fmla="*/ 837671 w 1060979"/>
              <a:gd name="connsiteY17" fmla="*/ 1403350 h 1536171"/>
              <a:gd name="connsiteX18" fmla="*/ 374121 w 1060979"/>
              <a:gd name="connsiteY18" fmla="*/ 1450975 h 1536171"/>
              <a:gd name="connsiteX0" fmla="*/ 374121 w 1060979"/>
              <a:gd name="connsiteY0" fmla="*/ 1310217 h 1395413"/>
              <a:gd name="connsiteX1" fmla="*/ 37571 w 1060979"/>
              <a:gd name="connsiteY1" fmla="*/ 751417 h 1395413"/>
              <a:gd name="connsiteX2" fmla="*/ 148696 w 1060979"/>
              <a:gd name="connsiteY2" fmla="*/ 608542 h 1395413"/>
              <a:gd name="connsiteX3" fmla="*/ 164571 w 1060979"/>
              <a:gd name="connsiteY3" fmla="*/ 602192 h 1395413"/>
              <a:gd name="connsiteX4" fmla="*/ 278871 w 1060979"/>
              <a:gd name="connsiteY4" fmla="*/ 846667 h 1395413"/>
              <a:gd name="connsiteX5" fmla="*/ 291571 w 1060979"/>
              <a:gd name="connsiteY5" fmla="*/ 65617 h 1395413"/>
              <a:gd name="connsiteX6" fmla="*/ 497946 w 1060979"/>
              <a:gd name="connsiteY6" fmla="*/ 84667 h 1395413"/>
              <a:gd name="connsiteX7" fmla="*/ 472546 w 1060979"/>
              <a:gd name="connsiteY7" fmla="*/ 573617 h 1395413"/>
              <a:gd name="connsiteX8" fmla="*/ 488421 w 1060979"/>
              <a:gd name="connsiteY8" fmla="*/ 319617 h 1395413"/>
              <a:gd name="connsiteX9" fmla="*/ 631296 w 1060979"/>
              <a:gd name="connsiteY9" fmla="*/ 325967 h 1395413"/>
              <a:gd name="connsiteX10" fmla="*/ 672571 w 1060979"/>
              <a:gd name="connsiteY10" fmla="*/ 567267 h 1395413"/>
              <a:gd name="connsiteX11" fmla="*/ 688446 w 1060979"/>
              <a:gd name="connsiteY11" fmla="*/ 367242 h 1395413"/>
              <a:gd name="connsiteX12" fmla="*/ 809096 w 1060979"/>
              <a:gd name="connsiteY12" fmla="*/ 367242 h 1395413"/>
              <a:gd name="connsiteX13" fmla="*/ 828146 w 1060979"/>
              <a:gd name="connsiteY13" fmla="*/ 611717 h 1395413"/>
              <a:gd name="connsiteX14" fmla="*/ 859896 w 1060979"/>
              <a:gd name="connsiteY14" fmla="*/ 462492 h 1395413"/>
              <a:gd name="connsiteX15" fmla="*/ 1037696 w 1060979"/>
              <a:gd name="connsiteY15" fmla="*/ 541867 h 1395413"/>
              <a:gd name="connsiteX16" fmla="*/ 999596 w 1060979"/>
              <a:gd name="connsiteY16" fmla="*/ 916517 h 1395413"/>
              <a:gd name="connsiteX17" fmla="*/ 837671 w 1060979"/>
              <a:gd name="connsiteY17" fmla="*/ 1262592 h 1395413"/>
              <a:gd name="connsiteX18" fmla="*/ 374121 w 1060979"/>
              <a:gd name="connsiteY18" fmla="*/ 1310217 h 1395413"/>
              <a:gd name="connsiteX0" fmla="*/ 374121 w 1060979"/>
              <a:gd name="connsiteY0" fmla="*/ 1310217 h 1395413"/>
              <a:gd name="connsiteX1" fmla="*/ 37571 w 1060979"/>
              <a:gd name="connsiteY1" fmla="*/ 751417 h 1395413"/>
              <a:gd name="connsiteX2" fmla="*/ 148696 w 1060979"/>
              <a:gd name="connsiteY2" fmla="*/ 608542 h 1395413"/>
              <a:gd name="connsiteX3" fmla="*/ 164571 w 1060979"/>
              <a:gd name="connsiteY3" fmla="*/ 602192 h 1395413"/>
              <a:gd name="connsiteX4" fmla="*/ 278871 w 1060979"/>
              <a:gd name="connsiteY4" fmla="*/ 846667 h 1395413"/>
              <a:gd name="connsiteX5" fmla="*/ 291571 w 1060979"/>
              <a:gd name="connsiteY5" fmla="*/ 65617 h 1395413"/>
              <a:gd name="connsiteX6" fmla="*/ 497946 w 1060979"/>
              <a:gd name="connsiteY6" fmla="*/ 84667 h 1395413"/>
              <a:gd name="connsiteX7" fmla="*/ 472546 w 1060979"/>
              <a:gd name="connsiteY7" fmla="*/ 573617 h 1395413"/>
              <a:gd name="connsiteX8" fmla="*/ 488421 w 1060979"/>
              <a:gd name="connsiteY8" fmla="*/ 319617 h 1395413"/>
              <a:gd name="connsiteX9" fmla="*/ 631296 w 1060979"/>
              <a:gd name="connsiteY9" fmla="*/ 325967 h 1395413"/>
              <a:gd name="connsiteX10" fmla="*/ 672571 w 1060979"/>
              <a:gd name="connsiteY10" fmla="*/ 567267 h 1395413"/>
              <a:gd name="connsiteX11" fmla="*/ 688446 w 1060979"/>
              <a:gd name="connsiteY11" fmla="*/ 367242 h 1395413"/>
              <a:gd name="connsiteX12" fmla="*/ 809096 w 1060979"/>
              <a:gd name="connsiteY12" fmla="*/ 367242 h 1395413"/>
              <a:gd name="connsiteX13" fmla="*/ 828146 w 1060979"/>
              <a:gd name="connsiteY13" fmla="*/ 611717 h 1395413"/>
              <a:gd name="connsiteX14" fmla="*/ 859896 w 1060979"/>
              <a:gd name="connsiteY14" fmla="*/ 462492 h 1395413"/>
              <a:gd name="connsiteX15" fmla="*/ 1037696 w 1060979"/>
              <a:gd name="connsiteY15" fmla="*/ 541867 h 1395413"/>
              <a:gd name="connsiteX16" fmla="*/ 999596 w 1060979"/>
              <a:gd name="connsiteY16" fmla="*/ 916517 h 1395413"/>
              <a:gd name="connsiteX17" fmla="*/ 837671 w 1060979"/>
              <a:gd name="connsiteY17" fmla="*/ 1262592 h 1395413"/>
              <a:gd name="connsiteX18" fmla="*/ 374121 w 1060979"/>
              <a:gd name="connsiteY18" fmla="*/ 1310217 h 1395413"/>
              <a:gd name="connsiteX0" fmla="*/ 374121 w 1060979"/>
              <a:gd name="connsiteY0" fmla="*/ 1313391 h 1398587"/>
              <a:gd name="connsiteX1" fmla="*/ 37571 w 1060979"/>
              <a:gd name="connsiteY1" fmla="*/ 754591 h 1398587"/>
              <a:gd name="connsiteX2" fmla="*/ 148696 w 1060979"/>
              <a:gd name="connsiteY2" fmla="*/ 611716 h 1398587"/>
              <a:gd name="connsiteX3" fmla="*/ 164571 w 1060979"/>
              <a:gd name="connsiteY3" fmla="*/ 605366 h 1398587"/>
              <a:gd name="connsiteX4" fmla="*/ 278871 w 1060979"/>
              <a:gd name="connsiteY4" fmla="*/ 849841 h 1398587"/>
              <a:gd name="connsiteX5" fmla="*/ 291571 w 1060979"/>
              <a:gd name="connsiteY5" fmla="*/ 68791 h 1398587"/>
              <a:gd name="connsiteX6" fmla="*/ 478896 w 1060979"/>
              <a:gd name="connsiteY6" fmla="*/ 84667 h 1398587"/>
              <a:gd name="connsiteX7" fmla="*/ 472546 w 1060979"/>
              <a:gd name="connsiteY7" fmla="*/ 576791 h 1398587"/>
              <a:gd name="connsiteX8" fmla="*/ 488421 w 1060979"/>
              <a:gd name="connsiteY8" fmla="*/ 322791 h 1398587"/>
              <a:gd name="connsiteX9" fmla="*/ 631296 w 1060979"/>
              <a:gd name="connsiteY9" fmla="*/ 329141 h 1398587"/>
              <a:gd name="connsiteX10" fmla="*/ 672571 w 1060979"/>
              <a:gd name="connsiteY10" fmla="*/ 570441 h 1398587"/>
              <a:gd name="connsiteX11" fmla="*/ 688446 w 1060979"/>
              <a:gd name="connsiteY11" fmla="*/ 370416 h 1398587"/>
              <a:gd name="connsiteX12" fmla="*/ 809096 w 1060979"/>
              <a:gd name="connsiteY12" fmla="*/ 370416 h 1398587"/>
              <a:gd name="connsiteX13" fmla="*/ 828146 w 1060979"/>
              <a:gd name="connsiteY13" fmla="*/ 614891 h 1398587"/>
              <a:gd name="connsiteX14" fmla="*/ 859896 w 1060979"/>
              <a:gd name="connsiteY14" fmla="*/ 465666 h 1398587"/>
              <a:gd name="connsiteX15" fmla="*/ 1037696 w 1060979"/>
              <a:gd name="connsiteY15" fmla="*/ 545041 h 1398587"/>
              <a:gd name="connsiteX16" fmla="*/ 999596 w 1060979"/>
              <a:gd name="connsiteY16" fmla="*/ 919691 h 1398587"/>
              <a:gd name="connsiteX17" fmla="*/ 837671 w 1060979"/>
              <a:gd name="connsiteY17" fmla="*/ 1265766 h 1398587"/>
              <a:gd name="connsiteX18" fmla="*/ 374121 w 1060979"/>
              <a:gd name="connsiteY18" fmla="*/ 1313391 h 1398587"/>
              <a:gd name="connsiteX0" fmla="*/ 374121 w 1060979"/>
              <a:gd name="connsiteY0" fmla="*/ 1313391 h 1398587"/>
              <a:gd name="connsiteX1" fmla="*/ 37571 w 1060979"/>
              <a:gd name="connsiteY1" fmla="*/ 754591 h 1398587"/>
              <a:gd name="connsiteX2" fmla="*/ 148696 w 1060979"/>
              <a:gd name="connsiteY2" fmla="*/ 611716 h 1398587"/>
              <a:gd name="connsiteX3" fmla="*/ 164571 w 1060979"/>
              <a:gd name="connsiteY3" fmla="*/ 605366 h 1398587"/>
              <a:gd name="connsiteX4" fmla="*/ 278871 w 1060979"/>
              <a:gd name="connsiteY4" fmla="*/ 849841 h 1398587"/>
              <a:gd name="connsiteX5" fmla="*/ 291571 w 1060979"/>
              <a:gd name="connsiteY5" fmla="*/ 68791 h 1398587"/>
              <a:gd name="connsiteX6" fmla="*/ 478896 w 1060979"/>
              <a:gd name="connsiteY6" fmla="*/ 84667 h 1398587"/>
              <a:gd name="connsiteX7" fmla="*/ 472546 w 1060979"/>
              <a:gd name="connsiteY7" fmla="*/ 576791 h 1398587"/>
              <a:gd name="connsiteX8" fmla="*/ 488421 w 1060979"/>
              <a:gd name="connsiteY8" fmla="*/ 322791 h 1398587"/>
              <a:gd name="connsiteX9" fmla="*/ 631296 w 1060979"/>
              <a:gd name="connsiteY9" fmla="*/ 329141 h 1398587"/>
              <a:gd name="connsiteX10" fmla="*/ 672571 w 1060979"/>
              <a:gd name="connsiteY10" fmla="*/ 570441 h 1398587"/>
              <a:gd name="connsiteX11" fmla="*/ 688446 w 1060979"/>
              <a:gd name="connsiteY11" fmla="*/ 370416 h 1398587"/>
              <a:gd name="connsiteX12" fmla="*/ 809096 w 1060979"/>
              <a:gd name="connsiteY12" fmla="*/ 370416 h 1398587"/>
              <a:gd name="connsiteX13" fmla="*/ 828146 w 1060979"/>
              <a:gd name="connsiteY13" fmla="*/ 614891 h 1398587"/>
              <a:gd name="connsiteX14" fmla="*/ 859896 w 1060979"/>
              <a:gd name="connsiteY14" fmla="*/ 465666 h 1398587"/>
              <a:gd name="connsiteX15" fmla="*/ 1037696 w 1060979"/>
              <a:gd name="connsiteY15" fmla="*/ 545041 h 1398587"/>
              <a:gd name="connsiteX16" fmla="*/ 999596 w 1060979"/>
              <a:gd name="connsiteY16" fmla="*/ 919691 h 1398587"/>
              <a:gd name="connsiteX17" fmla="*/ 837671 w 1060979"/>
              <a:gd name="connsiteY17" fmla="*/ 1265766 h 1398587"/>
              <a:gd name="connsiteX18" fmla="*/ 374121 w 1060979"/>
              <a:gd name="connsiteY18" fmla="*/ 1313391 h 1398587"/>
              <a:gd name="connsiteX0" fmla="*/ 374121 w 1060979"/>
              <a:gd name="connsiteY0" fmla="*/ 1313391 h 1398587"/>
              <a:gd name="connsiteX1" fmla="*/ 37571 w 1060979"/>
              <a:gd name="connsiteY1" fmla="*/ 754591 h 1398587"/>
              <a:gd name="connsiteX2" fmla="*/ 148696 w 1060979"/>
              <a:gd name="connsiteY2" fmla="*/ 611716 h 1398587"/>
              <a:gd name="connsiteX3" fmla="*/ 164571 w 1060979"/>
              <a:gd name="connsiteY3" fmla="*/ 605366 h 1398587"/>
              <a:gd name="connsiteX4" fmla="*/ 278871 w 1060979"/>
              <a:gd name="connsiteY4" fmla="*/ 849841 h 1398587"/>
              <a:gd name="connsiteX5" fmla="*/ 291571 w 1060979"/>
              <a:gd name="connsiteY5" fmla="*/ 68791 h 1398587"/>
              <a:gd name="connsiteX6" fmla="*/ 478896 w 1060979"/>
              <a:gd name="connsiteY6" fmla="*/ 84667 h 1398587"/>
              <a:gd name="connsiteX7" fmla="*/ 472546 w 1060979"/>
              <a:gd name="connsiteY7" fmla="*/ 576791 h 1398587"/>
              <a:gd name="connsiteX8" fmla="*/ 488421 w 1060979"/>
              <a:gd name="connsiteY8" fmla="*/ 322791 h 1398587"/>
              <a:gd name="connsiteX9" fmla="*/ 631296 w 1060979"/>
              <a:gd name="connsiteY9" fmla="*/ 329141 h 1398587"/>
              <a:gd name="connsiteX10" fmla="*/ 672571 w 1060979"/>
              <a:gd name="connsiteY10" fmla="*/ 570441 h 1398587"/>
              <a:gd name="connsiteX11" fmla="*/ 688446 w 1060979"/>
              <a:gd name="connsiteY11" fmla="*/ 370416 h 1398587"/>
              <a:gd name="connsiteX12" fmla="*/ 809096 w 1060979"/>
              <a:gd name="connsiteY12" fmla="*/ 370416 h 1398587"/>
              <a:gd name="connsiteX13" fmla="*/ 828146 w 1060979"/>
              <a:gd name="connsiteY13" fmla="*/ 614891 h 1398587"/>
              <a:gd name="connsiteX14" fmla="*/ 859896 w 1060979"/>
              <a:gd name="connsiteY14" fmla="*/ 465666 h 1398587"/>
              <a:gd name="connsiteX15" fmla="*/ 1037696 w 1060979"/>
              <a:gd name="connsiteY15" fmla="*/ 545041 h 1398587"/>
              <a:gd name="connsiteX16" fmla="*/ 999596 w 1060979"/>
              <a:gd name="connsiteY16" fmla="*/ 919691 h 1398587"/>
              <a:gd name="connsiteX17" fmla="*/ 837671 w 1060979"/>
              <a:gd name="connsiteY17" fmla="*/ 1265766 h 1398587"/>
              <a:gd name="connsiteX18" fmla="*/ 374121 w 1060979"/>
              <a:gd name="connsiteY18" fmla="*/ 1313391 h 1398587"/>
              <a:gd name="connsiteX0" fmla="*/ 374121 w 1060979"/>
              <a:gd name="connsiteY0" fmla="*/ 1313391 h 1398587"/>
              <a:gd name="connsiteX1" fmla="*/ 37571 w 1060979"/>
              <a:gd name="connsiteY1" fmla="*/ 754591 h 1398587"/>
              <a:gd name="connsiteX2" fmla="*/ 148696 w 1060979"/>
              <a:gd name="connsiteY2" fmla="*/ 611716 h 1398587"/>
              <a:gd name="connsiteX3" fmla="*/ 278871 w 1060979"/>
              <a:gd name="connsiteY3" fmla="*/ 849841 h 1398587"/>
              <a:gd name="connsiteX4" fmla="*/ 291571 w 1060979"/>
              <a:gd name="connsiteY4" fmla="*/ 68791 h 1398587"/>
              <a:gd name="connsiteX5" fmla="*/ 478896 w 1060979"/>
              <a:gd name="connsiteY5" fmla="*/ 84667 h 1398587"/>
              <a:gd name="connsiteX6" fmla="*/ 472546 w 1060979"/>
              <a:gd name="connsiteY6" fmla="*/ 576791 h 1398587"/>
              <a:gd name="connsiteX7" fmla="*/ 488421 w 1060979"/>
              <a:gd name="connsiteY7" fmla="*/ 322791 h 1398587"/>
              <a:gd name="connsiteX8" fmla="*/ 631296 w 1060979"/>
              <a:gd name="connsiteY8" fmla="*/ 329141 h 1398587"/>
              <a:gd name="connsiteX9" fmla="*/ 672571 w 1060979"/>
              <a:gd name="connsiteY9" fmla="*/ 570441 h 1398587"/>
              <a:gd name="connsiteX10" fmla="*/ 688446 w 1060979"/>
              <a:gd name="connsiteY10" fmla="*/ 370416 h 1398587"/>
              <a:gd name="connsiteX11" fmla="*/ 809096 w 1060979"/>
              <a:gd name="connsiteY11" fmla="*/ 370416 h 1398587"/>
              <a:gd name="connsiteX12" fmla="*/ 828146 w 1060979"/>
              <a:gd name="connsiteY12" fmla="*/ 614891 h 1398587"/>
              <a:gd name="connsiteX13" fmla="*/ 859896 w 1060979"/>
              <a:gd name="connsiteY13" fmla="*/ 465666 h 1398587"/>
              <a:gd name="connsiteX14" fmla="*/ 1037696 w 1060979"/>
              <a:gd name="connsiteY14" fmla="*/ 545041 h 1398587"/>
              <a:gd name="connsiteX15" fmla="*/ 999596 w 1060979"/>
              <a:gd name="connsiteY15" fmla="*/ 919691 h 1398587"/>
              <a:gd name="connsiteX16" fmla="*/ 837671 w 1060979"/>
              <a:gd name="connsiteY16" fmla="*/ 1265766 h 1398587"/>
              <a:gd name="connsiteX17" fmla="*/ 374121 w 1060979"/>
              <a:gd name="connsiteY17" fmla="*/ 1313391 h 1398587"/>
              <a:gd name="connsiteX0" fmla="*/ 374121 w 1060979"/>
              <a:gd name="connsiteY0" fmla="*/ 1313391 h 1398587"/>
              <a:gd name="connsiteX1" fmla="*/ 37571 w 1060979"/>
              <a:gd name="connsiteY1" fmla="*/ 754591 h 1398587"/>
              <a:gd name="connsiteX2" fmla="*/ 148696 w 1060979"/>
              <a:gd name="connsiteY2" fmla="*/ 611716 h 1398587"/>
              <a:gd name="connsiteX3" fmla="*/ 278871 w 1060979"/>
              <a:gd name="connsiteY3" fmla="*/ 849841 h 1398587"/>
              <a:gd name="connsiteX4" fmla="*/ 291571 w 1060979"/>
              <a:gd name="connsiteY4" fmla="*/ 68791 h 1398587"/>
              <a:gd name="connsiteX5" fmla="*/ 478896 w 1060979"/>
              <a:gd name="connsiteY5" fmla="*/ 84667 h 1398587"/>
              <a:gd name="connsiteX6" fmla="*/ 472546 w 1060979"/>
              <a:gd name="connsiteY6" fmla="*/ 576791 h 1398587"/>
              <a:gd name="connsiteX7" fmla="*/ 488421 w 1060979"/>
              <a:gd name="connsiteY7" fmla="*/ 322791 h 1398587"/>
              <a:gd name="connsiteX8" fmla="*/ 631296 w 1060979"/>
              <a:gd name="connsiteY8" fmla="*/ 329141 h 1398587"/>
              <a:gd name="connsiteX9" fmla="*/ 672571 w 1060979"/>
              <a:gd name="connsiteY9" fmla="*/ 570441 h 1398587"/>
              <a:gd name="connsiteX10" fmla="*/ 688446 w 1060979"/>
              <a:gd name="connsiteY10" fmla="*/ 370416 h 1398587"/>
              <a:gd name="connsiteX11" fmla="*/ 809096 w 1060979"/>
              <a:gd name="connsiteY11" fmla="*/ 370416 h 1398587"/>
              <a:gd name="connsiteX12" fmla="*/ 828146 w 1060979"/>
              <a:gd name="connsiteY12" fmla="*/ 614891 h 1398587"/>
              <a:gd name="connsiteX13" fmla="*/ 859896 w 1060979"/>
              <a:gd name="connsiteY13" fmla="*/ 465666 h 1398587"/>
              <a:gd name="connsiteX14" fmla="*/ 1037696 w 1060979"/>
              <a:gd name="connsiteY14" fmla="*/ 545041 h 1398587"/>
              <a:gd name="connsiteX15" fmla="*/ 999596 w 1060979"/>
              <a:gd name="connsiteY15" fmla="*/ 919691 h 1398587"/>
              <a:gd name="connsiteX16" fmla="*/ 837671 w 1060979"/>
              <a:gd name="connsiteY16" fmla="*/ 1265766 h 1398587"/>
              <a:gd name="connsiteX17" fmla="*/ 374121 w 1060979"/>
              <a:gd name="connsiteY17" fmla="*/ 1313391 h 1398587"/>
              <a:gd name="connsiteX0" fmla="*/ 374121 w 1060979"/>
              <a:gd name="connsiteY0" fmla="*/ 1313391 h 1398587"/>
              <a:gd name="connsiteX1" fmla="*/ 37571 w 1060979"/>
              <a:gd name="connsiteY1" fmla="*/ 754591 h 1398587"/>
              <a:gd name="connsiteX2" fmla="*/ 148696 w 1060979"/>
              <a:gd name="connsiteY2" fmla="*/ 611716 h 1398587"/>
              <a:gd name="connsiteX3" fmla="*/ 278871 w 1060979"/>
              <a:gd name="connsiteY3" fmla="*/ 849841 h 1398587"/>
              <a:gd name="connsiteX4" fmla="*/ 291571 w 1060979"/>
              <a:gd name="connsiteY4" fmla="*/ 68791 h 1398587"/>
              <a:gd name="connsiteX5" fmla="*/ 478896 w 1060979"/>
              <a:gd name="connsiteY5" fmla="*/ 84667 h 1398587"/>
              <a:gd name="connsiteX6" fmla="*/ 472546 w 1060979"/>
              <a:gd name="connsiteY6" fmla="*/ 576791 h 1398587"/>
              <a:gd name="connsiteX7" fmla="*/ 488421 w 1060979"/>
              <a:gd name="connsiteY7" fmla="*/ 322791 h 1398587"/>
              <a:gd name="connsiteX8" fmla="*/ 631296 w 1060979"/>
              <a:gd name="connsiteY8" fmla="*/ 329141 h 1398587"/>
              <a:gd name="connsiteX9" fmla="*/ 672571 w 1060979"/>
              <a:gd name="connsiteY9" fmla="*/ 570441 h 1398587"/>
              <a:gd name="connsiteX10" fmla="*/ 688446 w 1060979"/>
              <a:gd name="connsiteY10" fmla="*/ 370416 h 1398587"/>
              <a:gd name="connsiteX11" fmla="*/ 809096 w 1060979"/>
              <a:gd name="connsiteY11" fmla="*/ 370416 h 1398587"/>
              <a:gd name="connsiteX12" fmla="*/ 828146 w 1060979"/>
              <a:gd name="connsiteY12" fmla="*/ 614891 h 1398587"/>
              <a:gd name="connsiteX13" fmla="*/ 859896 w 1060979"/>
              <a:gd name="connsiteY13" fmla="*/ 465666 h 1398587"/>
              <a:gd name="connsiteX14" fmla="*/ 1037696 w 1060979"/>
              <a:gd name="connsiteY14" fmla="*/ 545041 h 1398587"/>
              <a:gd name="connsiteX15" fmla="*/ 999596 w 1060979"/>
              <a:gd name="connsiteY15" fmla="*/ 919691 h 1398587"/>
              <a:gd name="connsiteX16" fmla="*/ 837671 w 1060979"/>
              <a:gd name="connsiteY16" fmla="*/ 1265766 h 1398587"/>
              <a:gd name="connsiteX17" fmla="*/ 374121 w 1060979"/>
              <a:gd name="connsiteY17" fmla="*/ 1313391 h 1398587"/>
              <a:gd name="connsiteX0" fmla="*/ 374121 w 1060979"/>
              <a:gd name="connsiteY0" fmla="*/ 1313391 h 1398587"/>
              <a:gd name="connsiteX1" fmla="*/ 37571 w 1060979"/>
              <a:gd name="connsiteY1" fmla="*/ 754591 h 1398587"/>
              <a:gd name="connsiteX2" fmla="*/ 148696 w 1060979"/>
              <a:gd name="connsiteY2" fmla="*/ 611716 h 1398587"/>
              <a:gd name="connsiteX3" fmla="*/ 278871 w 1060979"/>
              <a:gd name="connsiteY3" fmla="*/ 849841 h 1398587"/>
              <a:gd name="connsiteX4" fmla="*/ 291571 w 1060979"/>
              <a:gd name="connsiteY4" fmla="*/ 68791 h 1398587"/>
              <a:gd name="connsiteX5" fmla="*/ 478896 w 1060979"/>
              <a:gd name="connsiteY5" fmla="*/ 84667 h 1398587"/>
              <a:gd name="connsiteX6" fmla="*/ 472546 w 1060979"/>
              <a:gd name="connsiteY6" fmla="*/ 576791 h 1398587"/>
              <a:gd name="connsiteX7" fmla="*/ 488421 w 1060979"/>
              <a:gd name="connsiteY7" fmla="*/ 322791 h 1398587"/>
              <a:gd name="connsiteX8" fmla="*/ 631296 w 1060979"/>
              <a:gd name="connsiteY8" fmla="*/ 329141 h 1398587"/>
              <a:gd name="connsiteX9" fmla="*/ 672571 w 1060979"/>
              <a:gd name="connsiteY9" fmla="*/ 570441 h 1398587"/>
              <a:gd name="connsiteX10" fmla="*/ 688446 w 1060979"/>
              <a:gd name="connsiteY10" fmla="*/ 370416 h 1398587"/>
              <a:gd name="connsiteX11" fmla="*/ 809096 w 1060979"/>
              <a:gd name="connsiteY11" fmla="*/ 370416 h 1398587"/>
              <a:gd name="connsiteX12" fmla="*/ 828146 w 1060979"/>
              <a:gd name="connsiteY12" fmla="*/ 614891 h 1398587"/>
              <a:gd name="connsiteX13" fmla="*/ 859896 w 1060979"/>
              <a:gd name="connsiteY13" fmla="*/ 465666 h 1398587"/>
              <a:gd name="connsiteX14" fmla="*/ 1037696 w 1060979"/>
              <a:gd name="connsiteY14" fmla="*/ 545041 h 1398587"/>
              <a:gd name="connsiteX15" fmla="*/ 999596 w 1060979"/>
              <a:gd name="connsiteY15" fmla="*/ 919691 h 1398587"/>
              <a:gd name="connsiteX16" fmla="*/ 837671 w 1060979"/>
              <a:gd name="connsiteY16" fmla="*/ 1265766 h 1398587"/>
              <a:gd name="connsiteX17" fmla="*/ 374121 w 1060979"/>
              <a:gd name="connsiteY17" fmla="*/ 1313391 h 1398587"/>
              <a:gd name="connsiteX0" fmla="*/ 374121 w 1060979"/>
              <a:gd name="connsiteY0" fmla="*/ 1313391 h 1404937"/>
              <a:gd name="connsiteX1" fmla="*/ 37571 w 1060979"/>
              <a:gd name="connsiteY1" fmla="*/ 754591 h 1404937"/>
              <a:gd name="connsiteX2" fmla="*/ 148696 w 1060979"/>
              <a:gd name="connsiteY2" fmla="*/ 611716 h 1404937"/>
              <a:gd name="connsiteX3" fmla="*/ 278871 w 1060979"/>
              <a:gd name="connsiteY3" fmla="*/ 849841 h 1404937"/>
              <a:gd name="connsiteX4" fmla="*/ 291571 w 1060979"/>
              <a:gd name="connsiteY4" fmla="*/ 68791 h 1404937"/>
              <a:gd name="connsiteX5" fmla="*/ 478896 w 1060979"/>
              <a:gd name="connsiteY5" fmla="*/ 84667 h 1404937"/>
              <a:gd name="connsiteX6" fmla="*/ 472546 w 1060979"/>
              <a:gd name="connsiteY6" fmla="*/ 576791 h 1404937"/>
              <a:gd name="connsiteX7" fmla="*/ 488421 w 1060979"/>
              <a:gd name="connsiteY7" fmla="*/ 322791 h 1404937"/>
              <a:gd name="connsiteX8" fmla="*/ 631296 w 1060979"/>
              <a:gd name="connsiteY8" fmla="*/ 329141 h 1404937"/>
              <a:gd name="connsiteX9" fmla="*/ 672571 w 1060979"/>
              <a:gd name="connsiteY9" fmla="*/ 570441 h 1404937"/>
              <a:gd name="connsiteX10" fmla="*/ 688446 w 1060979"/>
              <a:gd name="connsiteY10" fmla="*/ 370416 h 1404937"/>
              <a:gd name="connsiteX11" fmla="*/ 809096 w 1060979"/>
              <a:gd name="connsiteY11" fmla="*/ 370416 h 1404937"/>
              <a:gd name="connsiteX12" fmla="*/ 828146 w 1060979"/>
              <a:gd name="connsiteY12" fmla="*/ 614891 h 1404937"/>
              <a:gd name="connsiteX13" fmla="*/ 859896 w 1060979"/>
              <a:gd name="connsiteY13" fmla="*/ 465666 h 1404937"/>
              <a:gd name="connsiteX14" fmla="*/ 1037696 w 1060979"/>
              <a:gd name="connsiteY14" fmla="*/ 545041 h 1404937"/>
              <a:gd name="connsiteX15" fmla="*/ 999596 w 1060979"/>
              <a:gd name="connsiteY15" fmla="*/ 919691 h 1404937"/>
              <a:gd name="connsiteX16" fmla="*/ 859896 w 1060979"/>
              <a:gd name="connsiteY16" fmla="*/ 1303867 h 1404937"/>
              <a:gd name="connsiteX17" fmla="*/ 374121 w 1060979"/>
              <a:gd name="connsiteY17" fmla="*/ 1313391 h 1404937"/>
              <a:gd name="connsiteX0" fmla="*/ 374121 w 1060979"/>
              <a:gd name="connsiteY0" fmla="*/ 1313391 h 1404937"/>
              <a:gd name="connsiteX1" fmla="*/ 37571 w 1060979"/>
              <a:gd name="connsiteY1" fmla="*/ 754591 h 1404937"/>
              <a:gd name="connsiteX2" fmla="*/ 148696 w 1060979"/>
              <a:gd name="connsiteY2" fmla="*/ 611716 h 1404937"/>
              <a:gd name="connsiteX3" fmla="*/ 278871 w 1060979"/>
              <a:gd name="connsiteY3" fmla="*/ 849841 h 1404937"/>
              <a:gd name="connsiteX4" fmla="*/ 291571 w 1060979"/>
              <a:gd name="connsiteY4" fmla="*/ 68791 h 1404937"/>
              <a:gd name="connsiteX5" fmla="*/ 478896 w 1060979"/>
              <a:gd name="connsiteY5" fmla="*/ 84667 h 1404937"/>
              <a:gd name="connsiteX6" fmla="*/ 472546 w 1060979"/>
              <a:gd name="connsiteY6" fmla="*/ 576791 h 1404937"/>
              <a:gd name="connsiteX7" fmla="*/ 488421 w 1060979"/>
              <a:gd name="connsiteY7" fmla="*/ 322791 h 1404937"/>
              <a:gd name="connsiteX8" fmla="*/ 631296 w 1060979"/>
              <a:gd name="connsiteY8" fmla="*/ 329141 h 1404937"/>
              <a:gd name="connsiteX9" fmla="*/ 672571 w 1060979"/>
              <a:gd name="connsiteY9" fmla="*/ 570441 h 1404937"/>
              <a:gd name="connsiteX10" fmla="*/ 688446 w 1060979"/>
              <a:gd name="connsiteY10" fmla="*/ 370416 h 1404937"/>
              <a:gd name="connsiteX11" fmla="*/ 809096 w 1060979"/>
              <a:gd name="connsiteY11" fmla="*/ 370416 h 1404937"/>
              <a:gd name="connsiteX12" fmla="*/ 828146 w 1060979"/>
              <a:gd name="connsiteY12" fmla="*/ 614891 h 1404937"/>
              <a:gd name="connsiteX13" fmla="*/ 859896 w 1060979"/>
              <a:gd name="connsiteY13" fmla="*/ 465666 h 1404937"/>
              <a:gd name="connsiteX14" fmla="*/ 1037696 w 1060979"/>
              <a:gd name="connsiteY14" fmla="*/ 545041 h 1404937"/>
              <a:gd name="connsiteX15" fmla="*/ 999596 w 1060979"/>
              <a:gd name="connsiteY15" fmla="*/ 919691 h 1404937"/>
              <a:gd name="connsiteX16" fmla="*/ 859896 w 1060979"/>
              <a:gd name="connsiteY16" fmla="*/ 1303867 h 1404937"/>
              <a:gd name="connsiteX17" fmla="*/ 374121 w 1060979"/>
              <a:gd name="connsiteY17" fmla="*/ 1313391 h 1404937"/>
              <a:gd name="connsiteX0" fmla="*/ 374121 w 1060979"/>
              <a:gd name="connsiteY0" fmla="*/ 1313391 h 1392237"/>
              <a:gd name="connsiteX1" fmla="*/ 37571 w 1060979"/>
              <a:gd name="connsiteY1" fmla="*/ 754591 h 1392237"/>
              <a:gd name="connsiteX2" fmla="*/ 148696 w 1060979"/>
              <a:gd name="connsiteY2" fmla="*/ 611716 h 1392237"/>
              <a:gd name="connsiteX3" fmla="*/ 278871 w 1060979"/>
              <a:gd name="connsiteY3" fmla="*/ 849841 h 1392237"/>
              <a:gd name="connsiteX4" fmla="*/ 291571 w 1060979"/>
              <a:gd name="connsiteY4" fmla="*/ 68791 h 1392237"/>
              <a:gd name="connsiteX5" fmla="*/ 478896 w 1060979"/>
              <a:gd name="connsiteY5" fmla="*/ 84667 h 1392237"/>
              <a:gd name="connsiteX6" fmla="*/ 472546 w 1060979"/>
              <a:gd name="connsiteY6" fmla="*/ 576791 h 1392237"/>
              <a:gd name="connsiteX7" fmla="*/ 488421 w 1060979"/>
              <a:gd name="connsiteY7" fmla="*/ 322791 h 1392237"/>
              <a:gd name="connsiteX8" fmla="*/ 631296 w 1060979"/>
              <a:gd name="connsiteY8" fmla="*/ 329141 h 1392237"/>
              <a:gd name="connsiteX9" fmla="*/ 672571 w 1060979"/>
              <a:gd name="connsiteY9" fmla="*/ 570441 h 1392237"/>
              <a:gd name="connsiteX10" fmla="*/ 688446 w 1060979"/>
              <a:gd name="connsiteY10" fmla="*/ 370416 h 1392237"/>
              <a:gd name="connsiteX11" fmla="*/ 809096 w 1060979"/>
              <a:gd name="connsiteY11" fmla="*/ 370416 h 1392237"/>
              <a:gd name="connsiteX12" fmla="*/ 828146 w 1060979"/>
              <a:gd name="connsiteY12" fmla="*/ 614891 h 1392237"/>
              <a:gd name="connsiteX13" fmla="*/ 859896 w 1060979"/>
              <a:gd name="connsiteY13" fmla="*/ 465666 h 1392237"/>
              <a:gd name="connsiteX14" fmla="*/ 1037696 w 1060979"/>
              <a:gd name="connsiteY14" fmla="*/ 545041 h 1392237"/>
              <a:gd name="connsiteX15" fmla="*/ 999596 w 1060979"/>
              <a:gd name="connsiteY15" fmla="*/ 919691 h 1392237"/>
              <a:gd name="connsiteX16" fmla="*/ 859896 w 1060979"/>
              <a:gd name="connsiteY16" fmla="*/ 1227667 h 1392237"/>
              <a:gd name="connsiteX17" fmla="*/ 374121 w 1060979"/>
              <a:gd name="connsiteY17" fmla="*/ 1313391 h 1392237"/>
              <a:gd name="connsiteX0" fmla="*/ 374121 w 1060979"/>
              <a:gd name="connsiteY0" fmla="*/ 1313391 h 1392237"/>
              <a:gd name="connsiteX1" fmla="*/ 37571 w 1060979"/>
              <a:gd name="connsiteY1" fmla="*/ 754591 h 1392237"/>
              <a:gd name="connsiteX2" fmla="*/ 148696 w 1060979"/>
              <a:gd name="connsiteY2" fmla="*/ 611716 h 1392237"/>
              <a:gd name="connsiteX3" fmla="*/ 278871 w 1060979"/>
              <a:gd name="connsiteY3" fmla="*/ 849841 h 1392237"/>
              <a:gd name="connsiteX4" fmla="*/ 291571 w 1060979"/>
              <a:gd name="connsiteY4" fmla="*/ 68791 h 1392237"/>
              <a:gd name="connsiteX5" fmla="*/ 478896 w 1060979"/>
              <a:gd name="connsiteY5" fmla="*/ 84667 h 1392237"/>
              <a:gd name="connsiteX6" fmla="*/ 472546 w 1060979"/>
              <a:gd name="connsiteY6" fmla="*/ 576791 h 1392237"/>
              <a:gd name="connsiteX7" fmla="*/ 488421 w 1060979"/>
              <a:gd name="connsiteY7" fmla="*/ 322791 h 1392237"/>
              <a:gd name="connsiteX8" fmla="*/ 631296 w 1060979"/>
              <a:gd name="connsiteY8" fmla="*/ 329141 h 1392237"/>
              <a:gd name="connsiteX9" fmla="*/ 672571 w 1060979"/>
              <a:gd name="connsiteY9" fmla="*/ 570441 h 1392237"/>
              <a:gd name="connsiteX10" fmla="*/ 688446 w 1060979"/>
              <a:gd name="connsiteY10" fmla="*/ 370416 h 1392237"/>
              <a:gd name="connsiteX11" fmla="*/ 809096 w 1060979"/>
              <a:gd name="connsiteY11" fmla="*/ 370416 h 1392237"/>
              <a:gd name="connsiteX12" fmla="*/ 828146 w 1060979"/>
              <a:gd name="connsiteY12" fmla="*/ 614891 h 1392237"/>
              <a:gd name="connsiteX13" fmla="*/ 859896 w 1060979"/>
              <a:gd name="connsiteY13" fmla="*/ 465666 h 1392237"/>
              <a:gd name="connsiteX14" fmla="*/ 1037696 w 1060979"/>
              <a:gd name="connsiteY14" fmla="*/ 545041 h 1392237"/>
              <a:gd name="connsiteX15" fmla="*/ 999596 w 1060979"/>
              <a:gd name="connsiteY15" fmla="*/ 919691 h 1392237"/>
              <a:gd name="connsiteX16" fmla="*/ 859896 w 1060979"/>
              <a:gd name="connsiteY16" fmla="*/ 1227667 h 1392237"/>
              <a:gd name="connsiteX17" fmla="*/ 374121 w 1060979"/>
              <a:gd name="connsiteY17" fmla="*/ 1313391 h 1392237"/>
              <a:gd name="connsiteX0" fmla="*/ 374121 w 1060979"/>
              <a:gd name="connsiteY0" fmla="*/ 1313391 h 1392237"/>
              <a:gd name="connsiteX1" fmla="*/ 37571 w 1060979"/>
              <a:gd name="connsiteY1" fmla="*/ 754591 h 1392237"/>
              <a:gd name="connsiteX2" fmla="*/ 148696 w 1060979"/>
              <a:gd name="connsiteY2" fmla="*/ 611716 h 1392237"/>
              <a:gd name="connsiteX3" fmla="*/ 278871 w 1060979"/>
              <a:gd name="connsiteY3" fmla="*/ 849841 h 1392237"/>
              <a:gd name="connsiteX4" fmla="*/ 291571 w 1060979"/>
              <a:gd name="connsiteY4" fmla="*/ 68791 h 1392237"/>
              <a:gd name="connsiteX5" fmla="*/ 478896 w 1060979"/>
              <a:gd name="connsiteY5" fmla="*/ 84667 h 1392237"/>
              <a:gd name="connsiteX6" fmla="*/ 472546 w 1060979"/>
              <a:gd name="connsiteY6" fmla="*/ 576791 h 1392237"/>
              <a:gd name="connsiteX7" fmla="*/ 488421 w 1060979"/>
              <a:gd name="connsiteY7" fmla="*/ 322791 h 1392237"/>
              <a:gd name="connsiteX8" fmla="*/ 631296 w 1060979"/>
              <a:gd name="connsiteY8" fmla="*/ 329141 h 1392237"/>
              <a:gd name="connsiteX9" fmla="*/ 672571 w 1060979"/>
              <a:gd name="connsiteY9" fmla="*/ 570441 h 1392237"/>
              <a:gd name="connsiteX10" fmla="*/ 688446 w 1060979"/>
              <a:gd name="connsiteY10" fmla="*/ 370416 h 1392237"/>
              <a:gd name="connsiteX11" fmla="*/ 809096 w 1060979"/>
              <a:gd name="connsiteY11" fmla="*/ 370416 h 1392237"/>
              <a:gd name="connsiteX12" fmla="*/ 828146 w 1060979"/>
              <a:gd name="connsiteY12" fmla="*/ 614891 h 1392237"/>
              <a:gd name="connsiteX13" fmla="*/ 859896 w 1060979"/>
              <a:gd name="connsiteY13" fmla="*/ 465666 h 1392237"/>
              <a:gd name="connsiteX14" fmla="*/ 1037696 w 1060979"/>
              <a:gd name="connsiteY14" fmla="*/ 545041 h 1392237"/>
              <a:gd name="connsiteX15" fmla="*/ 999596 w 1060979"/>
              <a:gd name="connsiteY15" fmla="*/ 919691 h 1392237"/>
              <a:gd name="connsiteX16" fmla="*/ 859896 w 1060979"/>
              <a:gd name="connsiteY16" fmla="*/ 1227667 h 1392237"/>
              <a:gd name="connsiteX17" fmla="*/ 374121 w 1060979"/>
              <a:gd name="connsiteY17" fmla="*/ 1313391 h 1392237"/>
              <a:gd name="connsiteX0" fmla="*/ 374121 w 1060979"/>
              <a:gd name="connsiteY0" fmla="*/ 1313391 h 1319212"/>
              <a:gd name="connsiteX1" fmla="*/ 37571 w 1060979"/>
              <a:gd name="connsiteY1" fmla="*/ 754591 h 1319212"/>
              <a:gd name="connsiteX2" fmla="*/ 148696 w 1060979"/>
              <a:gd name="connsiteY2" fmla="*/ 611716 h 1319212"/>
              <a:gd name="connsiteX3" fmla="*/ 278871 w 1060979"/>
              <a:gd name="connsiteY3" fmla="*/ 849841 h 1319212"/>
              <a:gd name="connsiteX4" fmla="*/ 291571 w 1060979"/>
              <a:gd name="connsiteY4" fmla="*/ 68791 h 1319212"/>
              <a:gd name="connsiteX5" fmla="*/ 478896 w 1060979"/>
              <a:gd name="connsiteY5" fmla="*/ 84667 h 1319212"/>
              <a:gd name="connsiteX6" fmla="*/ 472546 w 1060979"/>
              <a:gd name="connsiteY6" fmla="*/ 576791 h 1319212"/>
              <a:gd name="connsiteX7" fmla="*/ 488421 w 1060979"/>
              <a:gd name="connsiteY7" fmla="*/ 322791 h 1319212"/>
              <a:gd name="connsiteX8" fmla="*/ 631296 w 1060979"/>
              <a:gd name="connsiteY8" fmla="*/ 329141 h 1319212"/>
              <a:gd name="connsiteX9" fmla="*/ 672571 w 1060979"/>
              <a:gd name="connsiteY9" fmla="*/ 570441 h 1319212"/>
              <a:gd name="connsiteX10" fmla="*/ 688446 w 1060979"/>
              <a:gd name="connsiteY10" fmla="*/ 370416 h 1319212"/>
              <a:gd name="connsiteX11" fmla="*/ 809096 w 1060979"/>
              <a:gd name="connsiteY11" fmla="*/ 370416 h 1319212"/>
              <a:gd name="connsiteX12" fmla="*/ 828146 w 1060979"/>
              <a:gd name="connsiteY12" fmla="*/ 614891 h 1319212"/>
              <a:gd name="connsiteX13" fmla="*/ 859896 w 1060979"/>
              <a:gd name="connsiteY13" fmla="*/ 465666 h 1319212"/>
              <a:gd name="connsiteX14" fmla="*/ 1037696 w 1060979"/>
              <a:gd name="connsiteY14" fmla="*/ 545041 h 1319212"/>
              <a:gd name="connsiteX15" fmla="*/ 999596 w 1060979"/>
              <a:gd name="connsiteY15" fmla="*/ 919691 h 1319212"/>
              <a:gd name="connsiteX16" fmla="*/ 859896 w 1060979"/>
              <a:gd name="connsiteY16" fmla="*/ 1227667 h 1319212"/>
              <a:gd name="connsiteX17" fmla="*/ 374121 w 1060979"/>
              <a:gd name="connsiteY17" fmla="*/ 1313391 h 1319212"/>
              <a:gd name="connsiteX0" fmla="*/ 374121 w 1060979"/>
              <a:gd name="connsiteY0" fmla="*/ 1313391 h 1319212"/>
              <a:gd name="connsiteX1" fmla="*/ 37571 w 1060979"/>
              <a:gd name="connsiteY1" fmla="*/ 754591 h 1319212"/>
              <a:gd name="connsiteX2" fmla="*/ 148696 w 1060979"/>
              <a:gd name="connsiteY2" fmla="*/ 611716 h 1319212"/>
              <a:gd name="connsiteX3" fmla="*/ 278871 w 1060979"/>
              <a:gd name="connsiteY3" fmla="*/ 849841 h 1319212"/>
              <a:gd name="connsiteX4" fmla="*/ 291571 w 1060979"/>
              <a:gd name="connsiteY4" fmla="*/ 68791 h 1319212"/>
              <a:gd name="connsiteX5" fmla="*/ 478896 w 1060979"/>
              <a:gd name="connsiteY5" fmla="*/ 84667 h 1319212"/>
              <a:gd name="connsiteX6" fmla="*/ 472546 w 1060979"/>
              <a:gd name="connsiteY6" fmla="*/ 576791 h 1319212"/>
              <a:gd name="connsiteX7" fmla="*/ 488421 w 1060979"/>
              <a:gd name="connsiteY7" fmla="*/ 322791 h 1319212"/>
              <a:gd name="connsiteX8" fmla="*/ 631296 w 1060979"/>
              <a:gd name="connsiteY8" fmla="*/ 329141 h 1319212"/>
              <a:gd name="connsiteX9" fmla="*/ 672571 w 1060979"/>
              <a:gd name="connsiteY9" fmla="*/ 570441 h 1319212"/>
              <a:gd name="connsiteX10" fmla="*/ 688446 w 1060979"/>
              <a:gd name="connsiteY10" fmla="*/ 370416 h 1319212"/>
              <a:gd name="connsiteX11" fmla="*/ 809096 w 1060979"/>
              <a:gd name="connsiteY11" fmla="*/ 370416 h 1319212"/>
              <a:gd name="connsiteX12" fmla="*/ 828146 w 1060979"/>
              <a:gd name="connsiteY12" fmla="*/ 614891 h 1319212"/>
              <a:gd name="connsiteX13" fmla="*/ 859896 w 1060979"/>
              <a:gd name="connsiteY13" fmla="*/ 465666 h 1319212"/>
              <a:gd name="connsiteX14" fmla="*/ 1037696 w 1060979"/>
              <a:gd name="connsiteY14" fmla="*/ 545041 h 1319212"/>
              <a:gd name="connsiteX15" fmla="*/ 999596 w 1060979"/>
              <a:gd name="connsiteY15" fmla="*/ 919691 h 1319212"/>
              <a:gd name="connsiteX16" fmla="*/ 859896 w 1060979"/>
              <a:gd name="connsiteY16" fmla="*/ 1227667 h 1319212"/>
              <a:gd name="connsiteX17" fmla="*/ 374121 w 1060979"/>
              <a:gd name="connsiteY17" fmla="*/ 1313391 h 1319212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59896 w 1060979"/>
              <a:gd name="connsiteY16" fmla="*/ 1227667 h 1313391"/>
              <a:gd name="connsiteX17" fmla="*/ 374121 w 1060979"/>
              <a:gd name="connsiteY17" fmla="*/ 1313391 h 1313391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59896 w 1060979"/>
              <a:gd name="connsiteY16" fmla="*/ 1227668 h 1313391"/>
              <a:gd name="connsiteX17" fmla="*/ 374121 w 1060979"/>
              <a:gd name="connsiteY17" fmla="*/ 1313391 h 1313391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59896 w 1060979"/>
              <a:gd name="connsiteY16" fmla="*/ 1227668 h 1313391"/>
              <a:gd name="connsiteX17" fmla="*/ 374121 w 1060979"/>
              <a:gd name="connsiteY17" fmla="*/ 1313391 h 1313391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59896 w 1060979"/>
              <a:gd name="connsiteY16" fmla="*/ 1227668 h 1313391"/>
              <a:gd name="connsiteX17" fmla="*/ 374121 w 1060979"/>
              <a:gd name="connsiteY17" fmla="*/ 1313391 h 1313391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59896 w 1060979"/>
              <a:gd name="connsiteY16" fmla="*/ 1227668 h 1313391"/>
              <a:gd name="connsiteX17" fmla="*/ 374121 w 1060979"/>
              <a:gd name="connsiteY17" fmla="*/ 1313391 h 1313391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59896 w 1060979"/>
              <a:gd name="connsiteY16" fmla="*/ 1227668 h 1313391"/>
              <a:gd name="connsiteX17" fmla="*/ 374121 w 1060979"/>
              <a:gd name="connsiteY17" fmla="*/ 1313391 h 1313391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59896 w 1060979"/>
              <a:gd name="connsiteY16" fmla="*/ 1227668 h 1313391"/>
              <a:gd name="connsiteX17" fmla="*/ 374121 w 1060979"/>
              <a:gd name="connsiteY17" fmla="*/ 1313391 h 1313391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85296 w 1060979"/>
              <a:gd name="connsiteY16" fmla="*/ 1253068 h 1313391"/>
              <a:gd name="connsiteX17" fmla="*/ 374121 w 1060979"/>
              <a:gd name="connsiteY17" fmla="*/ 1313391 h 1313391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85296 w 1060979"/>
              <a:gd name="connsiteY16" fmla="*/ 1253068 h 1313391"/>
              <a:gd name="connsiteX17" fmla="*/ 374121 w 1060979"/>
              <a:gd name="connsiteY17" fmla="*/ 1313391 h 1313391"/>
              <a:gd name="connsiteX0" fmla="*/ 374121 w 1060979"/>
              <a:gd name="connsiteY0" fmla="*/ 1313391 h 1313391"/>
              <a:gd name="connsiteX1" fmla="*/ 37571 w 1060979"/>
              <a:gd name="connsiteY1" fmla="*/ 754591 h 1313391"/>
              <a:gd name="connsiteX2" fmla="*/ 148696 w 1060979"/>
              <a:gd name="connsiteY2" fmla="*/ 611716 h 1313391"/>
              <a:gd name="connsiteX3" fmla="*/ 278871 w 1060979"/>
              <a:gd name="connsiteY3" fmla="*/ 849841 h 1313391"/>
              <a:gd name="connsiteX4" fmla="*/ 291571 w 1060979"/>
              <a:gd name="connsiteY4" fmla="*/ 68791 h 1313391"/>
              <a:gd name="connsiteX5" fmla="*/ 478896 w 1060979"/>
              <a:gd name="connsiteY5" fmla="*/ 84667 h 1313391"/>
              <a:gd name="connsiteX6" fmla="*/ 472546 w 1060979"/>
              <a:gd name="connsiteY6" fmla="*/ 576791 h 1313391"/>
              <a:gd name="connsiteX7" fmla="*/ 488421 w 1060979"/>
              <a:gd name="connsiteY7" fmla="*/ 322791 h 1313391"/>
              <a:gd name="connsiteX8" fmla="*/ 631296 w 1060979"/>
              <a:gd name="connsiteY8" fmla="*/ 329141 h 1313391"/>
              <a:gd name="connsiteX9" fmla="*/ 672571 w 1060979"/>
              <a:gd name="connsiteY9" fmla="*/ 570441 h 1313391"/>
              <a:gd name="connsiteX10" fmla="*/ 688446 w 1060979"/>
              <a:gd name="connsiteY10" fmla="*/ 370416 h 1313391"/>
              <a:gd name="connsiteX11" fmla="*/ 809096 w 1060979"/>
              <a:gd name="connsiteY11" fmla="*/ 370416 h 1313391"/>
              <a:gd name="connsiteX12" fmla="*/ 828146 w 1060979"/>
              <a:gd name="connsiteY12" fmla="*/ 614891 h 1313391"/>
              <a:gd name="connsiteX13" fmla="*/ 859896 w 1060979"/>
              <a:gd name="connsiteY13" fmla="*/ 465666 h 1313391"/>
              <a:gd name="connsiteX14" fmla="*/ 1037696 w 1060979"/>
              <a:gd name="connsiteY14" fmla="*/ 545041 h 1313391"/>
              <a:gd name="connsiteX15" fmla="*/ 999596 w 1060979"/>
              <a:gd name="connsiteY15" fmla="*/ 919691 h 1313391"/>
              <a:gd name="connsiteX16" fmla="*/ 885296 w 1060979"/>
              <a:gd name="connsiteY16" fmla="*/ 1253068 h 1313391"/>
              <a:gd name="connsiteX17" fmla="*/ 374121 w 1060979"/>
              <a:gd name="connsiteY17" fmla="*/ 1313391 h 1313391"/>
              <a:gd name="connsiteX0" fmla="*/ 374121 w 1037696"/>
              <a:gd name="connsiteY0" fmla="*/ 1313391 h 1313391"/>
              <a:gd name="connsiteX1" fmla="*/ 37571 w 1037696"/>
              <a:gd name="connsiteY1" fmla="*/ 754591 h 1313391"/>
              <a:gd name="connsiteX2" fmla="*/ 148696 w 1037696"/>
              <a:gd name="connsiteY2" fmla="*/ 611716 h 1313391"/>
              <a:gd name="connsiteX3" fmla="*/ 278871 w 1037696"/>
              <a:gd name="connsiteY3" fmla="*/ 849841 h 1313391"/>
              <a:gd name="connsiteX4" fmla="*/ 291571 w 1037696"/>
              <a:gd name="connsiteY4" fmla="*/ 68791 h 1313391"/>
              <a:gd name="connsiteX5" fmla="*/ 478896 w 1037696"/>
              <a:gd name="connsiteY5" fmla="*/ 84667 h 1313391"/>
              <a:gd name="connsiteX6" fmla="*/ 472546 w 1037696"/>
              <a:gd name="connsiteY6" fmla="*/ 576791 h 1313391"/>
              <a:gd name="connsiteX7" fmla="*/ 488421 w 1037696"/>
              <a:gd name="connsiteY7" fmla="*/ 322791 h 1313391"/>
              <a:gd name="connsiteX8" fmla="*/ 631296 w 1037696"/>
              <a:gd name="connsiteY8" fmla="*/ 329141 h 1313391"/>
              <a:gd name="connsiteX9" fmla="*/ 672571 w 1037696"/>
              <a:gd name="connsiteY9" fmla="*/ 570441 h 1313391"/>
              <a:gd name="connsiteX10" fmla="*/ 688446 w 1037696"/>
              <a:gd name="connsiteY10" fmla="*/ 370416 h 1313391"/>
              <a:gd name="connsiteX11" fmla="*/ 809096 w 1037696"/>
              <a:gd name="connsiteY11" fmla="*/ 370416 h 1313391"/>
              <a:gd name="connsiteX12" fmla="*/ 828146 w 1037696"/>
              <a:gd name="connsiteY12" fmla="*/ 614891 h 1313391"/>
              <a:gd name="connsiteX13" fmla="*/ 859896 w 1037696"/>
              <a:gd name="connsiteY13" fmla="*/ 465666 h 1313391"/>
              <a:gd name="connsiteX14" fmla="*/ 1037696 w 1037696"/>
              <a:gd name="connsiteY14" fmla="*/ 545041 h 1313391"/>
              <a:gd name="connsiteX15" fmla="*/ 999596 w 1037696"/>
              <a:gd name="connsiteY15" fmla="*/ 919691 h 1313391"/>
              <a:gd name="connsiteX16" fmla="*/ 885296 w 1037696"/>
              <a:gd name="connsiteY16" fmla="*/ 1253068 h 1313391"/>
              <a:gd name="connsiteX17" fmla="*/ 374121 w 1037696"/>
              <a:gd name="connsiteY17" fmla="*/ 1313391 h 1313391"/>
              <a:gd name="connsiteX0" fmla="*/ 374121 w 1037696"/>
              <a:gd name="connsiteY0" fmla="*/ 1313391 h 1313391"/>
              <a:gd name="connsiteX1" fmla="*/ 37571 w 1037696"/>
              <a:gd name="connsiteY1" fmla="*/ 754591 h 1313391"/>
              <a:gd name="connsiteX2" fmla="*/ 148696 w 1037696"/>
              <a:gd name="connsiteY2" fmla="*/ 611716 h 1313391"/>
              <a:gd name="connsiteX3" fmla="*/ 278871 w 1037696"/>
              <a:gd name="connsiteY3" fmla="*/ 849841 h 1313391"/>
              <a:gd name="connsiteX4" fmla="*/ 291571 w 1037696"/>
              <a:gd name="connsiteY4" fmla="*/ 68791 h 1313391"/>
              <a:gd name="connsiteX5" fmla="*/ 478896 w 1037696"/>
              <a:gd name="connsiteY5" fmla="*/ 84667 h 1313391"/>
              <a:gd name="connsiteX6" fmla="*/ 472546 w 1037696"/>
              <a:gd name="connsiteY6" fmla="*/ 576791 h 1313391"/>
              <a:gd name="connsiteX7" fmla="*/ 488421 w 1037696"/>
              <a:gd name="connsiteY7" fmla="*/ 322791 h 1313391"/>
              <a:gd name="connsiteX8" fmla="*/ 631296 w 1037696"/>
              <a:gd name="connsiteY8" fmla="*/ 329141 h 1313391"/>
              <a:gd name="connsiteX9" fmla="*/ 672571 w 1037696"/>
              <a:gd name="connsiteY9" fmla="*/ 570441 h 1313391"/>
              <a:gd name="connsiteX10" fmla="*/ 688446 w 1037696"/>
              <a:gd name="connsiteY10" fmla="*/ 370416 h 1313391"/>
              <a:gd name="connsiteX11" fmla="*/ 809096 w 1037696"/>
              <a:gd name="connsiteY11" fmla="*/ 370416 h 1313391"/>
              <a:gd name="connsiteX12" fmla="*/ 828146 w 1037696"/>
              <a:gd name="connsiteY12" fmla="*/ 614891 h 1313391"/>
              <a:gd name="connsiteX13" fmla="*/ 859896 w 1037696"/>
              <a:gd name="connsiteY13" fmla="*/ 465666 h 1313391"/>
              <a:gd name="connsiteX14" fmla="*/ 1037696 w 1037696"/>
              <a:gd name="connsiteY14" fmla="*/ 545041 h 1313391"/>
              <a:gd name="connsiteX15" fmla="*/ 974196 w 1037696"/>
              <a:gd name="connsiteY15" fmla="*/ 935566 h 1313391"/>
              <a:gd name="connsiteX16" fmla="*/ 885296 w 1037696"/>
              <a:gd name="connsiteY16" fmla="*/ 1253068 h 1313391"/>
              <a:gd name="connsiteX17" fmla="*/ 374121 w 1037696"/>
              <a:gd name="connsiteY17" fmla="*/ 1313391 h 1313391"/>
              <a:gd name="connsiteX0" fmla="*/ 374121 w 1037696"/>
              <a:gd name="connsiteY0" fmla="*/ 1313391 h 1313391"/>
              <a:gd name="connsiteX1" fmla="*/ 37571 w 1037696"/>
              <a:gd name="connsiteY1" fmla="*/ 754591 h 1313391"/>
              <a:gd name="connsiteX2" fmla="*/ 148696 w 1037696"/>
              <a:gd name="connsiteY2" fmla="*/ 611716 h 1313391"/>
              <a:gd name="connsiteX3" fmla="*/ 278871 w 1037696"/>
              <a:gd name="connsiteY3" fmla="*/ 849841 h 1313391"/>
              <a:gd name="connsiteX4" fmla="*/ 291571 w 1037696"/>
              <a:gd name="connsiteY4" fmla="*/ 68791 h 1313391"/>
              <a:gd name="connsiteX5" fmla="*/ 478896 w 1037696"/>
              <a:gd name="connsiteY5" fmla="*/ 84667 h 1313391"/>
              <a:gd name="connsiteX6" fmla="*/ 472546 w 1037696"/>
              <a:gd name="connsiteY6" fmla="*/ 576791 h 1313391"/>
              <a:gd name="connsiteX7" fmla="*/ 488421 w 1037696"/>
              <a:gd name="connsiteY7" fmla="*/ 322791 h 1313391"/>
              <a:gd name="connsiteX8" fmla="*/ 631296 w 1037696"/>
              <a:gd name="connsiteY8" fmla="*/ 329141 h 1313391"/>
              <a:gd name="connsiteX9" fmla="*/ 672571 w 1037696"/>
              <a:gd name="connsiteY9" fmla="*/ 570441 h 1313391"/>
              <a:gd name="connsiteX10" fmla="*/ 688446 w 1037696"/>
              <a:gd name="connsiteY10" fmla="*/ 370416 h 1313391"/>
              <a:gd name="connsiteX11" fmla="*/ 809096 w 1037696"/>
              <a:gd name="connsiteY11" fmla="*/ 370416 h 1313391"/>
              <a:gd name="connsiteX12" fmla="*/ 828146 w 1037696"/>
              <a:gd name="connsiteY12" fmla="*/ 614891 h 1313391"/>
              <a:gd name="connsiteX13" fmla="*/ 859896 w 1037696"/>
              <a:gd name="connsiteY13" fmla="*/ 465666 h 1313391"/>
              <a:gd name="connsiteX14" fmla="*/ 1037696 w 1037696"/>
              <a:gd name="connsiteY14" fmla="*/ 545041 h 1313391"/>
              <a:gd name="connsiteX15" fmla="*/ 974196 w 1037696"/>
              <a:gd name="connsiteY15" fmla="*/ 935566 h 1313391"/>
              <a:gd name="connsiteX16" fmla="*/ 885296 w 1037696"/>
              <a:gd name="connsiteY16" fmla="*/ 1253068 h 1313391"/>
              <a:gd name="connsiteX17" fmla="*/ 374121 w 1037696"/>
              <a:gd name="connsiteY17" fmla="*/ 1313391 h 1313391"/>
              <a:gd name="connsiteX0" fmla="*/ 374121 w 1037696"/>
              <a:gd name="connsiteY0" fmla="*/ 1313391 h 1313391"/>
              <a:gd name="connsiteX1" fmla="*/ 37571 w 1037696"/>
              <a:gd name="connsiteY1" fmla="*/ 754591 h 1313391"/>
              <a:gd name="connsiteX2" fmla="*/ 148696 w 1037696"/>
              <a:gd name="connsiteY2" fmla="*/ 611716 h 1313391"/>
              <a:gd name="connsiteX3" fmla="*/ 278871 w 1037696"/>
              <a:gd name="connsiteY3" fmla="*/ 849841 h 1313391"/>
              <a:gd name="connsiteX4" fmla="*/ 291571 w 1037696"/>
              <a:gd name="connsiteY4" fmla="*/ 68791 h 1313391"/>
              <a:gd name="connsiteX5" fmla="*/ 478896 w 1037696"/>
              <a:gd name="connsiteY5" fmla="*/ 84667 h 1313391"/>
              <a:gd name="connsiteX6" fmla="*/ 472546 w 1037696"/>
              <a:gd name="connsiteY6" fmla="*/ 576791 h 1313391"/>
              <a:gd name="connsiteX7" fmla="*/ 488421 w 1037696"/>
              <a:gd name="connsiteY7" fmla="*/ 322791 h 1313391"/>
              <a:gd name="connsiteX8" fmla="*/ 631296 w 1037696"/>
              <a:gd name="connsiteY8" fmla="*/ 329141 h 1313391"/>
              <a:gd name="connsiteX9" fmla="*/ 672571 w 1037696"/>
              <a:gd name="connsiteY9" fmla="*/ 570441 h 1313391"/>
              <a:gd name="connsiteX10" fmla="*/ 688446 w 1037696"/>
              <a:gd name="connsiteY10" fmla="*/ 370416 h 1313391"/>
              <a:gd name="connsiteX11" fmla="*/ 809096 w 1037696"/>
              <a:gd name="connsiteY11" fmla="*/ 370416 h 1313391"/>
              <a:gd name="connsiteX12" fmla="*/ 828146 w 1037696"/>
              <a:gd name="connsiteY12" fmla="*/ 614891 h 1313391"/>
              <a:gd name="connsiteX13" fmla="*/ 859896 w 1037696"/>
              <a:gd name="connsiteY13" fmla="*/ 465666 h 1313391"/>
              <a:gd name="connsiteX14" fmla="*/ 1037696 w 1037696"/>
              <a:gd name="connsiteY14" fmla="*/ 545041 h 1313391"/>
              <a:gd name="connsiteX15" fmla="*/ 974196 w 1037696"/>
              <a:gd name="connsiteY15" fmla="*/ 935566 h 1313391"/>
              <a:gd name="connsiteX16" fmla="*/ 885296 w 1037696"/>
              <a:gd name="connsiteY16" fmla="*/ 1253068 h 1313391"/>
              <a:gd name="connsiteX17" fmla="*/ 374121 w 1037696"/>
              <a:gd name="connsiteY17" fmla="*/ 1313391 h 1313391"/>
              <a:gd name="connsiteX0" fmla="*/ 374121 w 1012296"/>
              <a:gd name="connsiteY0" fmla="*/ 1313391 h 1313391"/>
              <a:gd name="connsiteX1" fmla="*/ 37571 w 1012296"/>
              <a:gd name="connsiteY1" fmla="*/ 754591 h 1313391"/>
              <a:gd name="connsiteX2" fmla="*/ 148696 w 1012296"/>
              <a:gd name="connsiteY2" fmla="*/ 611716 h 1313391"/>
              <a:gd name="connsiteX3" fmla="*/ 278871 w 1012296"/>
              <a:gd name="connsiteY3" fmla="*/ 849841 h 1313391"/>
              <a:gd name="connsiteX4" fmla="*/ 291571 w 1012296"/>
              <a:gd name="connsiteY4" fmla="*/ 68791 h 1313391"/>
              <a:gd name="connsiteX5" fmla="*/ 478896 w 1012296"/>
              <a:gd name="connsiteY5" fmla="*/ 84667 h 1313391"/>
              <a:gd name="connsiteX6" fmla="*/ 472546 w 1012296"/>
              <a:gd name="connsiteY6" fmla="*/ 576791 h 1313391"/>
              <a:gd name="connsiteX7" fmla="*/ 488421 w 1012296"/>
              <a:gd name="connsiteY7" fmla="*/ 322791 h 1313391"/>
              <a:gd name="connsiteX8" fmla="*/ 631296 w 1012296"/>
              <a:gd name="connsiteY8" fmla="*/ 329141 h 1313391"/>
              <a:gd name="connsiteX9" fmla="*/ 672571 w 1012296"/>
              <a:gd name="connsiteY9" fmla="*/ 570441 h 1313391"/>
              <a:gd name="connsiteX10" fmla="*/ 688446 w 1012296"/>
              <a:gd name="connsiteY10" fmla="*/ 370416 h 1313391"/>
              <a:gd name="connsiteX11" fmla="*/ 809096 w 1012296"/>
              <a:gd name="connsiteY11" fmla="*/ 370416 h 1313391"/>
              <a:gd name="connsiteX12" fmla="*/ 828146 w 1012296"/>
              <a:gd name="connsiteY12" fmla="*/ 614891 h 1313391"/>
              <a:gd name="connsiteX13" fmla="*/ 859896 w 1012296"/>
              <a:gd name="connsiteY13" fmla="*/ 465666 h 1313391"/>
              <a:gd name="connsiteX14" fmla="*/ 1012296 w 1012296"/>
              <a:gd name="connsiteY14" fmla="*/ 541868 h 1313391"/>
              <a:gd name="connsiteX15" fmla="*/ 974196 w 1012296"/>
              <a:gd name="connsiteY15" fmla="*/ 935566 h 1313391"/>
              <a:gd name="connsiteX16" fmla="*/ 885296 w 1012296"/>
              <a:gd name="connsiteY16" fmla="*/ 1253068 h 1313391"/>
              <a:gd name="connsiteX17" fmla="*/ 374121 w 1012296"/>
              <a:gd name="connsiteY17" fmla="*/ 1313391 h 1313391"/>
              <a:gd name="connsiteX0" fmla="*/ 374121 w 1013354"/>
              <a:gd name="connsiteY0" fmla="*/ 1313391 h 1313391"/>
              <a:gd name="connsiteX1" fmla="*/ 37571 w 1013354"/>
              <a:gd name="connsiteY1" fmla="*/ 754591 h 1313391"/>
              <a:gd name="connsiteX2" fmla="*/ 148696 w 1013354"/>
              <a:gd name="connsiteY2" fmla="*/ 611716 h 1313391"/>
              <a:gd name="connsiteX3" fmla="*/ 278871 w 1013354"/>
              <a:gd name="connsiteY3" fmla="*/ 849841 h 1313391"/>
              <a:gd name="connsiteX4" fmla="*/ 291571 w 1013354"/>
              <a:gd name="connsiteY4" fmla="*/ 68791 h 1313391"/>
              <a:gd name="connsiteX5" fmla="*/ 478896 w 1013354"/>
              <a:gd name="connsiteY5" fmla="*/ 84667 h 1313391"/>
              <a:gd name="connsiteX6" fmla="*/ 472546 w 1013354"/>
              <a:gd name="connsiteY6" fmla="*/ 576791 h 1313391"/>
              <a:gd name="connsiteX7" fmla="*/ 488421 w 1013354"/>
              <a:gd name="connsiteY7" fmla="*/ 322791 h 1313391"/>
              <a:gd name="connsiteX8" fmla="*/ 631296 w 1013354"/>
              <a:gd name="connsiteY8" fmla="*/ 329141 h 1313391"/>
              <a:gd name="connsiteX9" fmla="*/ 672571 w 1013354"/>
              <a:gd name="connsiteY9" fmla="*/ 570441 h 1313391"/>
              <a:gd name="connsiteX10" fmla="*/ 688446 w 1013354"/>
              <a:gd name="connsiteY10" fmla="*/ 370416 h 1313391"/>
              <a:gd name="connsiteX11" fmla="*/ 809096 w 1013354"/>
              <a:gd name="connsiteY11" fmla="*/ 370416 h 1313391"/>
              <a:gd name="connsiteX12" fmla="*/ 828146 w 1013354"/>
              <a:gd name="connsiteY12" fmla="*/ 614891 h 1313391"/>
              <a:gd name="connsiteX13" fmla="*/ 859896 w 1013354"/>
              <a:gd name="connsiteY13" fmla="*/ 465666 h 1313391"/>
              <a:gd name="connsiteX14" fmla="*/ 1012296 w 1013354"/>
              <a:gd name="connsiteY14" fmla="*/ 541868 h 1313391"/>
              <a:gd name="connsiteX15" fmla="*/ 974196 w 1013354"/>
              <a:gd name="connsiteY15" fmla="*/ 935566 h 1313391"/>
              <a:gd name="connsiteX16" fmla="*/ 885296 w 1013354"/>
              <a:gd name="connsiteY16" fmla="*/ 1253068 h 1313391"/>
              <a:gd name="connsiteX17" fmla="*/ 374121 w 1013354"/>
              <a:gd name="connsiteY17" fmla="*/ 1313391 h 131339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8696 w 1013354"/>
              <a:gd name="connsiteY2" fmla="*/ 618066 h 1319741"/>
              <a:gd name="connsiteX3" fmla="*/ 278871 w 1013354"/>
              <a:gd name="connsiteY3" fmla="*/ 856191 h 1319741"/>
              <a:gd name="connsiteX4" fmla="*/ 291571 w 1013354"/>
              <a:gd name="connsiteY4" fmla="*/ 751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8842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8696 w 1013354"/>
              <a:gd name="connsiteY2" fmla="*/ 618066 h 1319741"/>
              <a:gd name="connsiteX3" fmla="*/ 278871 w 1013354"/>
              <a:gd name="connsiteY3" fmla="*/ 856191 h 1319741"/>
              <a:gd name="connsiteX4" fmla="*/ 291571 w 1013354"/>
              <a:gd name="connsiteY4" fmla="*/ 751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8842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8696 w 1013354"/>
              <a:gd name="connsiteY2" fmla="*/ 618066 h 1319741"/>
              <a:gd name="connsiteX3" fmla="*/ 278871 w 1013354"/>
              <a:gd name="connsiteY3" fmla="*/ 856191 h 1319741"/>
              <a:gd name="connsiteX4" fmla="*/ 291571 w 1013354"/>
              <a:gd name="connsiteY4" fmla="*/ 751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513821 w 1013354"/>
              <a:gd name="connsiteY7" fmla="*/ 332316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8696 w 1013354"/>
              <a:gd name="connsiteY2" fmla="*/ 618066 h 1319741"/>
              <a:gd name="connsiteX3" fmla="*/ 278871 w 1013354"/>
              <a:gd name="connsiteY3" fmla="*/ 856191 h 1319741"/>
              <a:gd name="connsiteX4" fmla="*/ 291571 w 1013354"/>
              <a:gd name="connsiteY4" fmla="*/ 751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9477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5521 w 1013354"/>
              <a:gd name="connsiteY2" fmla="*/ 630766 h 1319741"/>
              <a:gd name="connsiteX3" fmla="*/ 278871 w 1013354"/>
              <a:gd name="connsiteY3" fmla="*/ 856191 h 1319741"/>
              <a:gd name="connsiteX4" fmla="*/ 291571 w 1013354"/>
              <a:gd name="connsiteY4" fmla="*/ 751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9477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5521 w 1013354"/>
              <a:gd name="connsiteY2" fmla="*/ 630766 h 1319741"/>
              <a:gd name="connsiteX3" fmla="*/ 278871 w 1013354"/>
              <a:gd name="connsiteY3" fmla="*/ 856191 h 1319741"/>
              <a:gd name="connsiteX4" fmla="*/ 291571 w 1013354"/>
              <a:gd name="connsiteY4" fmla="*/ 751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9477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5521 w 1013354"/>
              <a:gd name="connsiteY2" fmla="*/ 630766 h 1319741"/>
              <a:gd name="connsiteX3" fmla="*/ 285221 w 1013354"/>
              <a:gd name="connsiteY3" fmla="*/ 792691 h 1319741"/>
              <a:gd name="connsiteX4" fmla="*/ 291571 w 1013354"/>
              <a:gd name="connsiteY4" fmla="*/ 751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9477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5521 w 1013354"/>
              <a:gd name="connsiteY2" fmla="*/ 630766 h 1319741"/>
              <a:gd name="connsiteX3" fmla="*/ 285221 w 1013354"/>
              <a:gd name="connsiteY3" fmla="*/ 792691 h 1319741"/>
              <a:gd name="connsiteX4" fmla="*/ 291571 w 1013354"/>
              <a:gd name="connsiteY4" fmla="*/ 751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9477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5521 w 1013354"/>
              <a:gd name="connsiteY2" fmla="*/ 630766 h 1319741"/>
              <a:gd name="connsiteX3" fmla="*/ 285221 w 1013354"/>
              <a:gd name="connsiteY3" fmla="*/ 792691 h 1319741"/>
              <a:gd name="connsiteX4" fmla="*/ 291571 w 1013354"/>
              <a:gd name="connsiteY4" fmla="*/ 751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9477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5521 w 1013354"/>
              <a:gd name="connsiteY2" fmla="*/ 630766 h 1319741"/>
              <a:gd name="connsiteX3" fmla="*/ 285221 w 1013354"/>
              <a:gd name="connsiteY3" fmla="*/ 792691 h 1319741"/>
              <a:gd name="connsiteX4" fmla="*/ 259821 w 1013354"/>
              <a:gd name="connsiteY4" fmla="*/ 1005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9477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5521 w 1013354"/>
              <a:gd name="connsiteY2" fmla="*/ 630766 h 1319741"/>
              <a:gd name="connsiteX3" fmla="*/ 285221 w 1013354"/>
              <a:gd name="connsiteY3" fmla="*/ 792691 h 1319741"/>
              <a:gd name="connsiteX4" fmla="*/ 259821 w 1013354"/>
              <a:gd name="connsiteY4" fmla="*/ 1005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9477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319741 h 1319741"/>
              <a:gd name="connsiteX1" fmla="*/ 37571 w 1013354"/>
              <a:gd name="connsiteY1" fmla="*/ 760941 h 1319741"/>
              <a:gd name="connsiteX2" fmla="*/ 145521 w 1013354"/>
              <a:gd name="connsiteY2" fmla="*/ 630766 h 1319741"/>
              <a:gd name="connsiteX3" fmla="*/ 285221 w 1013354"/>
              <a:gd name="connsiteY3" fmla="*/ 792691 h 1319741"/>
              <a:gd name="connsiteX4" fmla="*/ 259821 w 1013354"/>
              <a:gd name="connsiteY4" fmla="*/ 100541 h 1319741"/>
              <a:gd name="connsiteX5" fmla="*/ 459846 w 1013354"/>
              <a:gd name="connsiteY5" fmla="*/ 84667 h 1319741"/>
              <a:gd name="connsiteX6" fmla="*/ 472546 w 1013354"/>
              <a:gd name="connsiteY6" fmla="*/ 583141 h 1319741"/>
              <a:gd name="connsiteX7" fmla="*/ 494771 w 1013354"/>
              <a:gd name="connsiteY7" fmla="*/ 329141 h 1319741"/>
              <a:gd name="connsiteX8" fmla="*/ 631296 w 1013354"/>
              <a:gd name="connsiteY8" fmla="*/ 335491 h 1319741"/>
              <a:gd name="connsiteX9" fmla="*/ 672571 w 1013354"/>
              <a:gd name="connsiteY9" fmla="*/ 576791 h 1319741"/>
              <a:gd name="connsiteX10" fmla="*/ 688446 w 1013354"/>
              <a:gd name="connsiteY10" fmla="*/ 376766 h 1319741"/>
              <a:gd name="connsiteX11" fmla="*/ 809096 w 1013354"/>
              <a:gd name="connsiteY11" fmla="*/ 376766 h 1319741"/>
              <a:gd name="connsiteX12" fmla="*/ 828146 w 1013354"/>
              <a:gd name="connsiteY12" fmla="*/ 621241 h 1319741"/>
              <a:gd name="connsiteX13" fmla="*/ 859896 w 1013354"/>
              <a:gd name="connsiteY13" fmla="*/ 472016 h 1319741"/>
              <a:gd name="connsiteX14" fmla="*/ 1012296 w 1013354"/>
              <a:gd name="connsiteY14" fmla="*/ 548218 h 1319741"/>
              <a:gd name="connsiteX15" fmla="*/ 974196 w 1013354"/>
              <a:gd name="connsiteY15" fmla="*/ 941916 h 1319741"/>
              <a:gd name="connsiteX16" fmla="*/ 885296 w 1013354"/>
              <a:gd name="connsiteY16" fmla="*/ 1259418 h 1319741"/>
              <a:gd name="connsiteX17" fmla="*/ 374121 w 1013354"/>
              <a:gd name="connsiteY17" fmla="*/ 1319741 h 1319741"/>
              <a:gd name="connsiteX0" fmla="*/ 374121 w 1013354"/>
              <a:gd name="connsiteY0" fmla="*/ 1292225 h 1292225"/>
              <a:gd name="connsiteX1" fmla="*/ 37571 w 1013354"/>
              <a:gd name="connsiteY1" fmla="*/ 733425 h 1292225"/>
              <a:gd name="connsiteX2" fmla="*/ 145521 w 1013354"/>
              <a:gd name="connsiteY2" fmla="*/ 603250 h 1292225"/>
              <a:gd name="connsiteX3" fmla="*/ 285221 w 1013354"/>
              <a:gd name="connsiteY3" fmla="*/ 765175 h 1292225"/>
              <a:gd name="connsiteX4" fmla="*/ 259821 w 1013354"/>
              <a:gd name="connsiteY4" fmla="*/ 73025 h 1292225"/>
              <a:gd name="connsiteX5" fmla="*/ 434446 w 1013354"/>
              <a:gd name="connsiteY5" fmla="*/ 98426 h 1292225"/>
              <a:gd name="connsiteX6" fmla="*/ 472546 w 1013354"/>
              <a:gd name="connsiteY6" fmla="*/ 555625 h 1292225"/>
              <a:gd name="connsiteX7" fmla="*/ 494771 w 1013354"/>
              <a:gd name="connsiteY7" fmla="*/ 301625 h 1292225"/>
              <a:gd name="connsiteX8" fmla="*/ 631296 w 1013354"/>
              <a:gd name="connsiteY8" fmla="*/ 307975 h 1292225"/>
              <a:gd name="connsiteX9" fmla="*/ 672571 w 1013354"/>
              <a:gd name="connsiteY9" fmla="*/ 549275 h 1292225"/>
              <a:gd name="connsiteX10" fmla="*/ 688446 w 1013354"/>
              <a:gd name="connsiteY10" fmla="*/ 349250 h 1292225"/>
              <a:gd name="connsiteX11" fmla="*/ 809096 w 1013354"/>
              <a:gd name="connsiteY11" fmla="*/ 349250 h 1292225"/>
              <a:gd name="connsiteX12" fmla="*/ 828146 w 1013354"/>
              <a:gd name="connsiteY12" fmla="*/ 593725 h 1292225"/>
              <a:gd name="connsiteX13" fmla="*/ 859896 w 1013354"/>
              <a:gd name="connsiteY13" fmla="*/ 444500 h 1292225"/>
              <a:gd name="connsiteX14" fmla="*/ 1012296 w 1013354"/>
              <a:gd name="connsiteY14" fmla="*/ 520702 h 1292225"/>
              <a:gd name="connsiteX15" fmla="*/ 974196 w 1013354"/>
              <a:gd name="connsiteY15" fmla="*/ 914400 h 1292225"/>
              <a:gd name="connsiteX16" fmla="*/ 885296 w 1013354"/>
              <a:gd name="connsiteY16" fmla="*/ 1231902 h 1292225"/>
              <a:gd name="connsiteX17" fmla="*/ 374121 w 1013354"/>
              <a:gd name="connsiteY17" fmla="*/ 1292225 h 1292225"/>
              <a:gd name="connsiteX0" fmla="*/ 374121 w 1013354"/>
              <a:gd name="connsiteY0" fmla="*/ 1292225 h 1292225"/>
              <a:gd name="connsiteX1" fmla="*/ 37571 w 1013354"/>
              <a:gd name="connsiteY1" fmla="*/ 733425 h 1292225"/>
              <a:gd name="connsiteX2" fmla="*/ 145521 w 1013354"/>
              <a:gd name="connsiteY2" fmla="*/ 603250 h 1292225"/>
              <a:gd name="connsiteX3" fmla="*/ 285221 w 1013354"/>
              <a:gd name="connsiteY3" fmla="*/ 765175 h 1292225"/>
              <a:gd name="connsiteX4" fmla="*/ 259821 w 1013354"/>
              <a:gd name="connsiteY4" fmla="*/ 73025 h 1292225"/>
              <a:gd name="connsiteX5" fmla="*/ 434446 w 1013354"/>
              <a:gd name="connsiteY5" fmla="*/ 98426 h 1292225"/>
              <a:gd name="connsiteX6" fmla="*/ 457200 w 1013354"/>
              <a:gd name="connsiteY6" fmla="*/ 609600 h 1292225"/>
              <a:gd name="connsiteX7" fmla="*/ 494771 w 1013354"/>
              <a:gd name="connsiteY7" fmla="*/ 301625 h 1292225"/>
              <a:gd name="connsiteX8" fmla="*/ 631296 w 1013354"/>
              <a:gd name="connsiteY8" fmla="*/ 307975 h 1292225"/>
              <a:gd name="connsiteX9" fmla="*/ 672571 w 1013354"/>
              <a:gd name="connsiteY9" fmla="*/ 549275 h 1292225"/>
              <a:gd name="connsiteX10" fmla="*/ 688446 w 1013354"/>
              <a:gd name="connsiteY10" fmla="*/ 349250 h 1292225"/>
              <a:gd name="connsiteX11" fmla="*/ 809096 w 1013354"/>
              <a:gd name="connsiteY11" fmla="*/ 349250 h 1292225"/>
              <a:gd name="connsiteX12" fmla="*/ 828146 w 1013354"/>
              <a:gd name="connsiteY12" fmla="*/ 593725 h 1292225"/>
              <a:gd name="connsiteX13" fmla="*/ 859896 w 1013354"/>
              <a:gd name="connsiteY13" fmla="*/ 444500 h 1292225"/>
              <a:gd name="connsiteX14" fmla="*/ 1012296 w 1013354"/>
              <a:gd name="connsiteY14" fmla="*/ 520702 h 1292225"/>
              <a:gd name="connsiteX15" fmla="*/ 974196 w 1013354"/>
              <a:gd name="connsiteY15" fmla="*/ 914400 h 1292225"/>
              <a:gd name="connsiteX16" fmla="*/ 885296 w 1013354"/>
              <a:gd name="connsiteY16" fmla="*/ 1231902 h 1292225"/>
              <a:gd name="connsiteX17" fmla="*/ 374121 w 1013354"/>
              <a:gd name="connsiteY17" fmla="*/ 1292225 h 1292225"/>
              <a:gd name="connsiteX0" fmla="*/ 374121 w 1013354"/>
              <a:gd name="connsiteY0" fmla="*/ 1292225 h 1292225"/>
              <a:gd name="connsiteX1" fmla="*/ 37571 w 1013354"/>
              <a:gd name="connsiteY1" fmla="*/ 733425 h 1292225"/>
              <a:gd name="connsiteX2" fmla="*/ 145521 w 1013354"/>
              <a:gd name="connsiteY2" fmla="*/ 603250 h 1292225"/>
              <a:gd name="connsiteX3" fmla="*/ 285221 w 1013354"/>
              <a:gd name="connsiteY3" fmla="*/ 765175 h 1292225"/>
              <a:gd name="connsiteX4" fmla="*/ 259821 w 1013354"/>
              <a:gd name="connsiteY4" fmla="*/ 73025 h 1292225"/>
              <a:gd name="connsiteX5" fmla="*/ 434446 w 1013354"/>
              <a:gd name="connsiteY5" fmla="*/ 98426 h 1292225"/>
              <a:gd name="connsiteX6" fmla="*/ 457200 w 1013354"/>
              <a:gd name="connsiteY6" fmla="*/ 609600 h 1292225"/>
              <a:gd name="connsiteX7" fmla="*/ 494771 w 1013354"/>
              <a:gd name="connsiteY7" fmla="*/ 301625 h 1292225"/>
              <a:gd name="connsiteX8" fmla="*/ 631296 w 1013354"/>
              <a:gd name="connsiteY8" fmla="*/ 307975 h 1292225"/>
              <a:gd name="connsiteX9" fmla="*/ 647171 w 1013354"/>
              <a:gd name="connsiteY9" fmla="*/ 565150 h 1292225"/>
              <a:gd name="connsiteX10" fmla="*/ 688446 w 1013354"/>
              <a:gd name="connsiteY10" fmla="*/ 349250 h 1292225"/>
              <a:gd name="connsiteX11" fmla="*/ 809096 w 1013354"/>
              <a:gd name="connsiteY11" fmla="*/ 349250 h 1292225"/>
              <a:gd name="connsiteX12" fmla="*/ 828146 w 1013354"/>
              <a:gd name="connsiteY12" fmla="*/ 593725 h 1292225"/>
              <a:gd name="connsiteX13" fmla="*/ 859896 w 1013354"/>
              <a:gd name="connsiteY13" fmla="*/ 444500 h 1292225"/>
              <a:gd name="connsiteX14" fmla="*/ 1012296 w 1013354"/>
              <a:gd name="connsiteY14" fmla="*/ 520702 h 1292225"/>
              <a:gd name="connsiteX15" fmla="*/ 974196 w 1013354"/>
              <a:gd name="connsiteY15" fmla="*/ 914400 h 1292225"/>
              <a:gd name="connsiteX16" fmla="*/ 885296 w 1013354"/>
              <a:gd name="connsiteY16" fmla="*/ 1231902 h 1292225"/>
              <a:gd name="connsiteX17" fmla="*/ 374121 w 1013354"/>
              <a:gd name="connsiteY17" fmla="*/ 1292225 h 1292225"/>
              <a:gd name="connsiteX0" fmla="*/ 374121 w 1013354"/>
              <a:gd name="connsiteY0" fmla="*/ 1292225 h 1292225"/>
              <a:gd name="connsiteX1" fmla="*/ 37571 w 1013354"/>
              <a:gd name="connsiteY1" fmla="*/ 733425 h 1292225"/>
              <a:gd name="connsiteX2" fmla="*/ 145521 w 1013354"/>
              <a:gd name="connsiteY2" fmla="*/ 603250 h 1292225"/>
              <a:gd name="connsiteX3" fmla="*/ 285221 w 1013354"/>
              <a:gd name="connsiteY3" fmla="*/ 765175 h 1292225"/>
              <a:gd name="connsiteX4" fmla="*/ 259821 w 1013354"/>
              <a:gd name="connsiteY4" fmla="*/ 73025 h 1292225"/>
              <a:gd name="connsiteX5" fmla="*/ 434446 w 1013354"/>
              <a:gd name="connsiteY5" fmla="*/ 98426 h 1292225"/>
              <a:gd name="connsiteX6" fmla="*/ 457200 w 1013354"/>
              <a:gd name="connsiteY6" fmla="*/ 609600 h 1292225"/>
              <a:gd name="connsiteX7" fmla="*/ 494771 w 1013354"/>
              <a:gd name="connsiteY7" fmla="*/ 301625 h 1292225"/>
              <a:gd name="connsiteX8" fmla="*/ 618596 w 1013354"/>
              <a:gd name="connsiteY8" fmla="*/ 320675 h 1292225"/>
              <a:gd name="connsiteX9" fmla="*/ 647171 w 1013354"/>
              <a:gd name="connsiteY9" fmla="*/ 565150 h 1292225"/>
              <a:gd name="connsiteX10" fmla="*/ 688446 w 1013354"/>
              <a:gd name="connsiteY10" fmla="*/ 349250 h 1292225"/>
              <a:gd name="connsiteX11" fmla="*/ 809096 w 1013354"/>
              <a:gd name="connsiteY11" fmla="*/ 349250 h 1292225"/>
              <a:gd name="connsiteX12" fmla="*/ 828146 w 1013354"/>
              <a:gd name="connsiteY12" fmla="*/ 593725 h 1292225"/>
              <a:gd name="connsiteX13" fmla="*/ 859896 w 1013354"/>
              <a:gd name="connsiteY13" fmla="*/ 444500 h 1292225"/>
              <a:gd name="connsiteX14" fmla="*/ 1012296 w 1013354"/>
              <a:gd name="connsiteY14" fmla="*/ 520702 h 1292225"/>
              <a:gd name="connsiteX15" fmla="*/ 974196 w 1013354"/>
              <a:gd name="connsiteY15" fmla="*/ 914400 h 1292225"/>
              <a:gd name="connsiteX16" fmla="*/ 885296 w 1013354"/>
              <a:gd name="connsiteY16" fmla="*/ 1231902 h 1292225"/>
              <a:gd name="connsiteX17" fmla="*/ 374121 w 1013354"/>
              <a:gd name="connsiteY17" fmla="*/ 1292225 h 1292225"/>
              <a:gd name="connsiteX0" fmla="*/ 374121 w 1013354"/>
              <a:gd name="connsiteY0" fmla="*/ 1292225 h 1292225"/>
              <a:gd name="connsiteX1" fmla="*/ 37571 w 1013354"/>
              <a:gd name="connsiteY1" fmla="*/ 733425 h 1292225"/>
              <a:gd name="connsiteX2" fmla="*/ 145521 w 1013354"/>
              <a:gd name="connsiteY2" fmla="*/ 603250 h 1292225"/>
              <a:gd name="connsiteX3" fmla="*/ 285221 w 1013354"/>
              <a:gd name="connsiteY3" fmla="*/ 765175 h 1292225"/>
              <a:gd name="connsiteX4" fmla="*/ 259821 w 1013354"/>
              <a:gd name="connsiteY4" fmla="*/ 73025 h 1292225"/>
              <a:gd name="connsiteX5" fmla="*/ 434446 w 1013354"/>
              <a:gd name="connsiteY5" fmla="*/ 98426 h 1292225"/>
              <a:gd name="connsiteX6" fmla="*/ 457200 w 1013354"/>
              <a:gd name="connsiteY6" fmla="*/ 609600 h 1292225"/>
              <a:gd name="connsiteX7" fmla="*/ 485246 w 1013354"/>
              <a:gd name="connsiteY7" fmla="*/ 327025 h 1292225"/>
              <a:gd name="connsiteX8" fmla="*/ 618596 w 1013354"/>
              <a:gd name="connsiteY8" fmla="*/ 320675 h 1292225"/>
              <a:gd name="connsiteX9" fmla="*/ 647171 w 1013354"/>
              <a:gd name="connsiteY9" fmla="*/ 565150 h 1292225"/>
              <a:gd name="connsiteX10" fmla="*/ 688446 w 1013354"/>
              <a:gd name="connsiteY10" fmla="*/ 349250 h 1292225"/>
              <a:gd name="connsiteX11" fmla="*/ 809096 w 1013354"/>
              <a:gd name="connsiteY11" fmla="*/ 349250 h 1292225"/>
              <a:gd name="connsiteX12" fmla="*/ 828146 w 1013354"/>
              <a:gd name="connsiteY12" fmla="*/ 593725 h 1292225"/>
              <a:gd name="connsiteX13" fmla="*/ 859896 w 1013354"/>
              <a:gd name="connsiteY13" fmla="*/ 444500 h 1292225"/>
              <a:gd name="connsiteX14" fmla="*/ 1012296 w 1013354"/>
              <a:gd name="connsiteY14" fmla="*/ 520702 h 1292225"/>
              <a:gd name="connsiteX15" fmla="*/ 974196 w 1013354"/>
              <a:gd name="connsiteY15" fmla="*/ 914400 h 1292225"/>
              <a:gd name="connsiteX16" fmla="*/ 885296 w 1013354"/>
              <a:gd name="connsiteY16" fmla="*/ 1231902 h 1292225"/>
              <a:gd name="connsiteX17" fmla="*/ 374121 w 1013354"/>
              <a:gd name="connsiteY17" fmla="*/ 1292225 h 1292225"/>
              <a:gd name="connsiteX0" fmla="*/ 374121 w 1013354"/>
              <a:gd name="connsiteY0" fmla="*/ 1292225 h 1292225"/>
              <a:gd name="connsiteX1" fmla="*/ 37571 w 1013354"/>
              <a:gd name="connsiteY1" fmla="*/ 733425 h 1292225"/>
              <a:gd name="connsiteX2" fmla="*/ 145521 w 1013354"/>
              <a:gd name="connsiteY2" fmla="*/ 603250 h 1292225"/>
              <a:gd name="connsiteX3" fmla="*/ 285221 w 1013354"/>
              <a:gd name="connsiteY3" fmla="*/ 765175 h 1292225"/>
              <a:gd name="connsiteX4" fmla="*/ 259821 w 1013354"/>
              <a:gd name="connsiteY4" fmla="*/ 73025 h 1292225"/>
              <a:gd name="connsiteX5" fmla="*/ 434446 w 1013354"/>
              <a:gd name="connsiteY5" fmla="*/ 98426 h 1292225"/>
              <a:gd name="connsiteX6" fmla="*/ 457200 w 1013354"/>
              <a:gd name="connsiteY6" fmla="*/ 609600 h 1292225"/>
              <a:gd name="connsiteX7" fmla="*/ 485246 w 1013354"/>
              <a:gd name="connsiteY7" fmla="*/ 327025 h 1292225"/>
              <a:gd name="connsiteX8" fmla="*/ 628121 w 1013354"/>
              <a:gd name="connsiteY8" fmla="*/ 346075 h 1292225"/>
              <a:gd name="connsiteX9" fmla="*/ 647171 w 1013354"/>
              <a:gd name="connsiteY9" fmla="*/ 565150 h 1292225"/>
              <a:gd name="connsiteX10" fmla="*/ 688446 w 1013354"/>
              <a:gd name="connsiteY10" fmla="*/ 349250 h 1292225"/>
              <a:gd name="connsiteX11" fmla="*/ 809096 w 1013354"/>
              <a:gd name="connsiteY11" fmla="*/ 349250 h 1292225"/>
              <a:gd name="connsiteX12" fmla="*/ 828146 w 1013354"/>
              <a:gd name="connsiteY12" fmla="*/ 593725 h 1292225"/>
              <a:gd name="connsiteX13" fmla="*/ 859896 w 1013354"/>
              <a:gd name="connsiteY13" fmla="*/ 444500 h 1292225"/>
              <a:gd name="connsiteX14" fmla="*/ 1012296 w 1013354"/>
              <a:gd name="connsiteY14" fmla="*/ 520702 h 1292225"/>
              <a:gd name="connsiteX15" fmla="*/ 974196 w 1013354"/>
              <a:gd name="connsiteY15" fmla="*/ 914400 h 1292225"/>
              <a:gd name="connsiteX16" fmla="*/ 885296 w 1013354"/>
              <a:gd name="connsiteY16" fmla="*/ 1231902 h 1292225"/>
              <a:gd name="connsiteX17" fmla="*/ 374121 w 1013354"/>
              <a:gd name="connsiteY17" fmla="*/ 1292225 h 1292225"/>
              <a:gd name="connsiteX0" fmla="*/ 374121 w 1013354"/>
              <a:gd name="connsiteY0" fmla="*/ 1292225 h 1292225"/>
              <a:gd name="connsiteX1" fmla="*/ 37571 w 1013354"/>
              <a:gd name="connsiteY1" fmla="*/ 733425 h 1292225"/>
              <a:gd name="connsiteX2" fmla="*/ 145521 w 1013354"/>
              <a:gd name="connsiteY2" fmla="*/ 603250 h 1292225"/>
              <a:gd name="connsiteX3" fmla="*/ 285221 w 1013354"/>
              <a:gd name="connsiteY3" fmla="*/ 765175 h 1292225"/>
              <a:gd name="connsiteX4" fmla="*/ 259821 w 1013354"/>
              <a:gd name="connsiteY4" fmla="*/ 73025 h 1292225"/>
              <a:gd name="connsiteX5" fmla="*/ 434446 w 1013354"/>
              <a:gd name="connsiteY5" fmla="*/ 98426 h 1292225"/>
              <a:gd name="connsiteX6" fmla="*/ 457200 w 1013354"/>
              <a:gd name="connsiteY6" fmla="*/ 609600 h 1292225"/>
              <a:gd name="connsiteX7" fmla="*/ 485246 w 1013354"/>
              <a:gd name="connsiteY7" fmla="*/ 327025 h 1292225"/>
              <a:gd name="connsiteX8" fmla="*/ 628121 w 1013354"/>
              <a:gd name="connsiteY8" fmla="*/ 346075 h 1292225"/>
              <a:gd name="connsiteX9" fmla="*/ 647171 w 1013354"/>
              <a:gd name="connsiteY9" fmla="*/ 565150 h 1292225"/>
              <a:gd name="connsiteX10" fmla="*/ 663046 w 1013354"/>
              <a:gd name="connsiteY10" fmla="*/ 365125 h 1292225"/>
              <a:gd name="connsiteX11" fmla="*/ 809096 w 1013354"/>
              <a:gd name="connsiteY11" fmla="*/ 349250 h 1292225"/>
              <a:gd name="connsiteX12" fmla="*/ 828146 w 1013354"/>
              <a:gd name="connsiteY12" fmla="*/ 593725 h 1292225"/>
              <a:gd name="connsiteX13" fmla="*/ 859896 w 1013354"/>
              <a:gd name="connsiteY13" fmla="*/ 444500 h 1292225"/>
              <a:gd name="connsiteX14" fmla="*/ 1012296 w 1013354"/>
              <a:gd name="connsiteY14" fmla="*/ 520702 h 1292225"/>
              <a:gd name="connsiteX15" fmla="*/ 974196 w 1013354"/>
              <a:gd name="connsiteY15" fmla="*/ 914400 h 1292225"/>
              <a:gd name="connsiteX16" fmla="*/ 885296 w 1013354"/>
              <a:gd name="connsiteY16" fmla="*/ 1231902 h 1292225"/>
              <a:gd name="connsiteX17" fmla="*/ 374121 w 1013354"/>
              <a:gd name="connsiteY17" fmla="*/ 1292225 h 1292225"/>
              <a:gd name="connsiteX0" fmla="*/ 374121 w 1013354"/>
              <a:gd name="connsiteY0" fmla="*/ 1292225 h 1292225"/>
              <a:gd name="connsiteX1" fmla="*/ 37571 w 1013354"/>
              <a:gd name="connsiteY1" fmla="*/ 733425 h 1292225"/>
              <a:gd name="connsiteX2" fmla="*/ 145521 w 1013354"/>
              <a:gd name="connsiteY2" fmla="*/ 603250 h 1292225"/>
              <a:gd name="connsiteX3" fmla="*/ 285221 w 1013354"/>
              <a:gd name="connsiteY3" fmla="*/ 765175 h 1292225"/>
              <a:gd name="connsiteX4" fmla="*/ 259821 w 1013354"/>
              <a:gd name="connsiteY4" fmla="*/ 73025 h 1292225"/>
              <a:gd name="connsiteX5" fmla="*/ 434446 w 1013354"/>
              <a:gd name="connsiteY5" fmla="*/ 98426 h 1292225"/>
              <a:gd name="connsiteX6" fmla="*/ 457200 w 1013354"/>
              <a:gd name="connsiteY6" fmla="*/ 609600 h 1292225"/>
              <a:gd name="connsiteX7" fmla="*/ 485246 w 1013354"/>
              <a:gd name="connsiteY7" fmla="*/ 327025 h 1292225"/>
              <a:gd name="connsiteX8" fmla="*/ 628121 w 1013354"/>
              <a:gd name="connsiteY8" fmla="*/ 346075 h 1292225"/>
              <a:gd name="connsiteX9" fmla="*/ 647171 w 1013354"/>
              <a:gd name="connsiteY9" fmla="*/ 565150 h 1292225"/>
              <a:gd name="connsiteX10" fmla="*/ 663046 w 1013354"/>
              <a:gd name="connsiteY10" fmla="*/ 365125 h 1292225"/>
              <a:gd name="connsiteX11" fmla="*/ 809096 w 1013354"/>
              <a:gd name="connsiteY11" fmla="*/ 374650 h 1292225"/>
              <a:gd name="connsiteX12" fmla="*/ 828146 w 1013354"/>
              <a:gd name="connsiteY12" fmla="*/ 593725 h 1292225"/>
              <a:gd name="connsiteX13" fmla="*/ 859896 w 1013354"/>
              <a:gd name="connsiteY13" fmla="*/ 444500 h 1292225"/>
              <a:gd name="connsiteX14" fmla="*/ 1012296 w 1013354"/>
              <a:gd name="connsiteY14" fmla="*/ 520702 h 1292225"/>
              <a:gd name="connsiteX15" fmla="*/ 974196 w 1013354"/>
              <a:gd name="connsiteY15" fmla="*/ 914400 h 1292225"/>
              <a:gd name="connsiteX16" fmla="*/ 885296 w 1013354"/>
              <a:gd name="connsiteY16" fmla="*/ 1231902 h 1292225"/>
              <a:gd name="connsiteX17" fmla="*/ 374121 w 1013354"/>
              <a:gd name="connsiteY17" fmla="*/ 1292225 h 1292225"/>
              <a:gd name="connsiteX0" fmla="*/ 374121 w 1013354"/>
              <a:gd name="connsiteY0" fmla="*/ 1292225 h 1292225"/>
              <a:gd name="connsiteX1" fmla="*/ 37571 w 1013354"/>
              <a:gd name="connsiteY1" fmla="*/ 733425 h 1292225"/>
              <a:gd name="connsiteX2" fmla="*/ 145521 w 1013354"/>
              <a:gd name="connsiteY2" fmla="*/ 603250 h 1292225"/>
              <a:gd name="connsiteX3" fmla="*/ 285221 w 1013354"/>
              <a:gd name="connsiteY3" fmla="*/ 765175 h 1292225"/>
              <a:gd name="connsiteX4" fmla="*/ 259821 w 1013354"/>
              <a:gd name="connsiteY4" fmla="*/ 73025 h 1292225"/>
              <a:gd name="connsiteX5" fmla="*/ 434446 w 1013354"/>
              <a:gd name="connsiteY5" fmla="*/ 98426 h 1292225"/>
              <a:gd name="connsiteX6" fmla="*/ 457200 w 1013354"/>
              <a:gd name="connsiteY6" fmla="*/ 609600 h 1292225"/>
              <a:gd name="connsiteX7" fmla="*/ 485246 w 1013354"/>
              <a:gd name="connsiteY7" fmla="*/ 327025 h 1292225"/>
              <a:gd name="connsiteX8" fmla="*/ 628121 w 1013354"/>
              <a:gd name="connsiteY8" fmla="*/ 346075 h 1292225"/>
              <a:gd name="connsiteX9" fmla="*/ 647171 w 1013354"/>
              <a:gd name="connsiteY9" fmla="*/ 565150 h 1292225"/>
              <a:gd name="connsiteX10" fmla="*/ 663046 w 1013354"/>
              <a:gd name="connsiteY10" fmla="*/ 365125 h 1292225"/>
              <a:gd name="connsiteX11" fmla="*/ 809096 w 1013354"/>
              <a:gd name="connsiteY11" fmla="*/ 374650 h 1292225"/>
              <a:gd name="connsiteX12" fmla="*/ 828146 w 1013354"/>
              <a:gd name="connsiteY12" fmla="*/ 593725 h 1292225"/>
              <a:gd name="connsiteX13" fmla="*/ 878946 w 1013354"/>
              <a:gd name="connsiteY13" fmla="*/ 415925 h 1292225"/>
              <a:gd name="connsiteX14" fmla="*/ 1012296 w 1013354"/>
              <a:gd name="connsiteY14" fmla="*/ 520702 h 1292225"/>
              <a:gd name="connsiteX15" fmla="*/ 974196 w 1013354"/>
              <a:gd name="connsiteY15" fmla="*/ 914400 h 1292225"/>
              <a:gd name="connsiteX16" fmla="*/ 885296 w 1013354"/>
              <a:gd name="connsiteY16" fmla="*/ 1231902 h 1292225"/>
              <a:gd name="connsiteX17" fmla="*/ 374121 w 1013354"/>
              <a:gd name="connsiteY17" fmla="*/ 1292225 h 1292225"/>
              <a:gd name="connsiteX0" fmla="*/ 374121 w 1016529"/>
              <a:gd name="connsiteY0" fmla="*/ 1292225 h 1292225"/>
              <a:gd name="connsiteX1" fmla="*/ 37571 w 1016529"/>
              <a:gd name="connsiteY1" fmla="*/ 733425 h 1292225"/>
              <a:gd name="connsiteX2" fmla="*/ 145521 w 1016529"/>
              <a:gd name="connsiteY2" fmla="*/ 603250 h 1292225"/>
              <a:gd name="connsiteX3" fmla="*/ 285221 w 1016529"/>
              <a:gd name="connsiteY3" fmla="*/ 765175 h 1292225"/>
              <a:gd name="connsiteX4" fmla="*/ 259821 w 1016529"/>
              <a:gd name="connsiteY4" fmla="*/ 73025 h 1292225"/>
              <a:gd name="connsiteX5" fmla="*/ 434446 w 1016529"/>
              <a:gd name="connsiteY5" fmla="*/ 98426 h 1292225"/>
              <a:gd name="connsiteX6" fmla="*/ 457200 w 1016529"/>
              <a:gd name="connsiteY6" fmla="*/ 609600 h 1292225"/>
              <a:gd name="connsiteX7" fmla="*/ 485246 w 1016529"/>
              <a:gd name="connsiteY7" fmla="*/ 327025 h 1292225"/>
              <a:gd name="connsiteX8" fmla="*/ 628121 w 1016529"/>
              <a:gd name="connsiteY8" fmla="*/ 346075 h 1292225"/>
              <a:gd name="connsiteX9" fmla="*/ 647171 w 1016529"/>
              <a:gd name="connsiteY9" fmla="*/ 565150 h 1292225"/>
              <a:gd name="connsiteX10" fmla="*/ 663046 w 1016529"/>
              <a:gd name="connsiteY10" fmla="*/ 365125 h 1292225"/>
              <a:gd name="connsiteX11" fmla="*/ 809096 w 1016529"/>
              <a:gd name="connsiteY11" fmla="*/ 374650 h 1292225"/>
              <a:gd name="connsiteX12" fmla="*/ 828146 w 1016529"/>
              <a:gd name="connsiteY12" fmla="*/ 593725 h 1292225"/>
              <a:gd name="connsiteX13" fmla="*/ 878946 w 1016529"/>
              <a:gd name="connsiteY13" fmla="*/ 415925 h 1292225"/>
              <a:gd name="connsiteX14" fmla="*/ 1015471 w 1016529"/>
              <a:gd name="connsiteY14" fmla="*/ 587377 h 1292225"/>
              <a:gd name="connsiteX15" fmla="*/ 974196 w 1016529"/>
              <a:gd name="connsiteY15" fmla="*/ 914400 h 1292225"/>
              <a:gd name="connsiteX16" fmla="*/ 885296 w 1016529"/>
              <a:gd name="connsiteY16" fmla="*/ 1231902 h 1292225"/>
              <a:gd name="connsiteX17" fmla="*/ 374121 w 1016529"/>
              <a:gd name="connsiteY17" fmla="*/ 1292225 h 1292225"/>
              <a:gd name="connsiteX0" fmla="*/ 374121 w 1032404"/>
              <a:gd name="connsiteY0" fmla="*/ 1292225 h 1292225"/>
              <a:gd name="connsiteX1" fmla="*/ 37571 w 1032404"/>
              <a:gd name="connsiteY1" fmla="*/ 733425 h 1292225"/>
              <a:gd name="connsiteX2" fmla="*/ 145521 w 1032404"/>
              <a:gd name="connsiteY2" fmla="*/ 603250 h 1292225"/>
              <a:gd name="connsiteX3" fmla="*/ 285221 w 1032404"/>
              <a:gd name="connsiteY3" fmla="*/ 765175 h 1292225"/>
              <a:gd name="connsiteX4" fmla="*/ 259821 w 1032404"/>
              <a:gd name="connsiteY4" fmla="*/ 73025 h 1292225"/>
              <a:gd name="connsiteX5" fmla="*/ 434446 w 1032404"/>
              <a:gd name="connsiteY5" fmla="*/ 98426 h 1292225"/>
              <a:gd name="connsiteX6" fmla="*/ 457200 w 1032404"/>
              <a:gd name="connsiteY6" fmla="*/ 609600 h 1292225"/>
              <a:gd name="connsiteX7" fmla="*/ 485246 w 1032404"/>
              <a:gd name="connsiteY7" fmla="*/ 327025 h 1292225"/>
              <a:gd name="connsiteX8" fmla="*/ 628121 w 1032404"/>
              <a:gd name="connsiteY8" fmla="*/ 346075 h 1292225"/>
              <a:gd name="connsiteX9" fmla="*/ 647171 w 1032404"/>
              <a:gd name="connsiteY9" fmla="*/ 565150 h 1292225"/>
              <a:gd name="connsiteX10" fmla="*/ 663046 w 1032404"/>
              <a:gd name="connsiteY10" fmla="*/ 365125 h 1292225"/>
              <a:gd name="connsiteX11" fmla="*/ 809096 w 1032404"/>
              <a:gd name="connsiteY11" fmla="*/ 374650 h 1292225"/>
              <a:gd name="connsiteX12" fmla="*/ 828146 w 1032404"/>
              <a:gd name="connsiteY12" fmla="*/ 593725 h 1292225"/>
              <a:gd name="connsiteX13" fmla="*/ 878946 w 1032404"/>
              <a:gd name="connsiteY13" fmla="*/ 415925 h 1292225"/>
              <a:gd name="connsiteX14" fmla="*/ 1015471 w 1032404"/>
              <a:gd name="connsiteY14" fmla="*/ 587377 h 1292225"/>
              <a:gd name="connsiteX15" fmla="*/ 974196 w 1032404"/>
              <a:gd name="connsiteY15" fmla="*/ 914400 h 1292225"/>
              <a:gd name="connsiteX16" fmla="*/ 885296 w 1032404"/>
              <a:gd name="connsiteY16" fmla="*/ 1231902 h 1292225"/>
              <a:gd name="connsiteX17" fmla="*/ 374121 w 1032404"/>
              <a:gd name="connsiteY17" fmla="*/ 1292225 h 1292225"/>
              <a:gd name="connsiteX0" fmla="*/ 374121 w 1019704"/>
              <a:gd name="connsiteY0" fmla="*/ 1292225 h 1292225"/>
              <a:gd name="connsiteX1" fmla="*/ 37571 w 1019704"/>
              <a:gd name="connsiteY1" fmla="*/ 733425 h 1292225"/>
              <a:gd name="connsiteX2" fmla="*/ 145521 w 1019704"/>
              <a:gd name="connsiteY2" fmla="*/ 603250 h 1292225"/>
              <a:gd name="connsiteX3" fmla="*/ 285221 w 1019704"/>
              <a:gd name="connsiteY3" fmla="*/ 765175 h 1292225"/>
              <a:gd name="connsiteX4" fmla="*/ 259821 w 1019704"/>
              <a:gd name="connsiteY4" fmla="*/ 73025 h 1292225"/>
              <a:gd name="connsiteX5" fmla="*/ 434446 w 1019704"/>
              <a:gd name="connsiteY5" fmla="*/ 98426 h 1292225"/>
              <a:gd name="connsiteX6" fmla="*/ 457200 w 1019704"/>
              <a:gd name="connsiteY6" fmla="*/ 609600 h 1292225"/>
              <a:gd name="connsiteX7" fmla="*/ 485246 w 1019704"/>
              <a:gd name="connsiteY7" fmla="*/ 327025 h 1292225"/>
              <a:gd name="connsiteX8" fmla="*/ 628121 w 1019704"/>
              <a:gd name="connsiteY8" fmla="*/ 346075 h 1292225"/>
              <a:gd name="connsiteX9" fmla="*/ 647171 w 1019704"/>
              <a:gd name="connsiteY9" fmla="*/ 565150 h 1292225"/>
              <a:gd name="connsiteX10" fmla="*/ 663046 w 1019704"/>
              <a:gd name="connsiteY10" fmla="*/ 365125 h 1292225"/>
              <a:gd name="connsiteX11" fmla="*/ 809096 w 1019704"/>
              <a:gd name="connsiteY11" fmla="*/ 374650 h 1292225"/>
              <a:gd name="connsiteX12" fmla="*/ 828146 w 1019704"/>
              <a:gd name="connsiteY12" fmla="*/ 593725 h 1292225"/>
              <a:gd name="connsiteX13" fmla="*/ 878946 w 1019704"/>
              <a:gd name="connsiteY13" fmla="*/ 415925 h 1292225"/>
              <a:gd name="connsiteX14" fmla="*/ 1002771 w 1019704"/>
              <a:gd name="connsiteY14" fmla="*/ 558802 h 1292225"/>
              <a:gd name="connsiteX15" fmla="*/ 974196 w 1019704"/>
              <a:gd name="connsiteY15" fmla="*/ 914400 h 1292225"/>
              <a:gd name="connsiteX16" fmla="*/ 885296 w 1019704"/>
              <a:gd name="connsiteY16" fmla="*/ 1231902 h 1292225"/>
              <a:gd name="connsiteX17" fmla="*/ 374121 w 1019704"/>
              <a:gd name="connsiteY17" fmla="*/ 1292225 h 1292225"/>
              <a:gd name="connsiteX0" fmla="*/ 374121 w 1019704"/>
              <a:gd name="connsiteY0" fmla="*/ 1292225 h 1292225"/>
              <a:gd name="connsiteX1" fmla="*/ 37571 w 1019704"/>
              <a:gd name="connsiteY1" fmla="*/ 733425 h 1292225"/>
              <a:gd name="connsiteX2" fmla="*/ 145521 w 1019704"/>
              <a:gd name="connsiteY2" fmla="*/ 603250 h 1292225"/>
              <a:gd name="connsiteX3" fmla="*/ 285221 w 1019704"/>
              <a:gd name="connsiteY3" fmla="*/ 765175 h 1292225"/>
              <a:gd name="connsiteX4" fmla="*/ 259821 w 1019704"/>
              <a:gd name="connsiteY4" fmla="*/ 73025 h 1292225"/>
              <a:gd name="connsiteX5" fmla="*/ 434446 w 1019704"/>
              <a:gd name="connsiteY5" fmla="*/ 98426 h 1292225"/>
              <a:gd name="connsiteX6" fmla="*/ 457200 w 1019704"/>
              <a:gd name="connsiteY6" fmla="*/ 609600 h 1292225"/>
              <a:gd name="connsiteX7" fmla="*/ 485246 w 1019704"/>
              <a:gd name="connsiteY7" fmla="*/ 327025 h 1292225"/>
              <a:gd name="connsiteX8" fmla="*/ 628121 w 1019704"/>
              <a:gd name="connsiteY8" fmla="*/ 346075 h 1292225"/>
              <a:gd name="connsiteX9" fmla="*/ 647171 w 1019704"/>
              <a:gd name="connsiteY9" fmla="*/ 565150 h 1292225"/>
              <a:gd name="connsiteX10" fmla="*/ 663046 w 1019704"/>
              <a:gd name="connsiteY10" fmla="*/ 365125 h 1292225"/>
              <a:gd name="connsiteX11" fmla="*/ 809096 w 1019704"/>
              <a:gd name="connsiteY11" fmla="*/ 374650 h 1292225"/>
              <a:gd name="connsiteX12" fmla="*/ 828146 w 1019704"/>
              <a:gd name="connsiteY12" fmla="*/ 593725 h 1292225"/>
              <a:gd name="connsiteX13" fmla="*/ 878946 w 1019704"/>
              <a:gd name="connsiteY13" fmla="*/ 415925 h 1292225"/>
              <a:gd name="connsiteX14" fmla="*/ 1002771 w 1019704"/>
              <a:gd name="connsiteY14" fmla="*/ 558802 h 1292225"/>
              <a:gd name="connsiteX15" fmla="*/ 974196 w 1019704"/>
              <a:gd name="connsiteY15" fmla="*/ 914400 h 1292225"/>
              <a:gd name="connsiteX16" fmla="*/ 885296 w 1019704"/>
              <a:gd name="connsiteY16" fmla="*/ 1231902 h 1292225"/>
              <a:gd name="connsiteX17" fmla="*/ 374121 w 1019704"/>
              <a:gd name="connsiteY17" fmla="*/ 1292225 h 1292225"/>
              <a:gd name="connsiteX0" fmla="*/ 374121 w 1016529"/>
              <a:gd name="connsiteY0" fmla="*/ 1292225 h 1292225"/>
              <a:gd name="connsiteX1" fmla="*/ 37571 w 1016529"/>
              <a:gd name="connsiteY1" fmla="*/ 733425 h 1292225"/>
              <a:gd name="connsiteX2" fmla="*/ 145521 w 1016529"/>
              <a:gd name="connsiteY2" fmla="*/ 603250 h 1292225"/>
              <a:gd name="connsiteX3" fmla="*/ 285221 w 1016529"/>
              <a:gd name="connsiteY3" fmla="*/ 765175 h 1292225"/>
              <a:gd name="connsiteX4" fmla="*/ 259821 w 1016529"/>
              <a:gd name="connsiteY4" fmla="*/ 73025 h 1292225"/>
              <a:gd name="connsiteX5" fmla="*/ 434446 w 1016529"/>
              <a:gd name="connsiteY5" fmla="*/ 98426 h 1292225"/>
              <a:gd name="connsiteX6" fmla="*/ 457200 w 1016529"/>
              <a:gd name="connsiteY6" fmla="*/ 609600 h 1292225"/>
              <a:gd name="connsiteX7" fmla="*/ 485246 w 1016529"/>
              <a:gd name="connsiteY7" fmla="*/ 327025 h 1292225"/>
              <a:gd name="connsiteX8" fmla="*/ 628121 w 1016529"/>
              <a:gd name="connsiteY8" fmla="*/ 346075 h 1292225"/>
              <a:gd name="connsiteX9" fmla="*/ 647171 w 1016529"/>
              <a:gd name="connsiteY9" fmla="*/ 565150 h 1292225"/>
              <a:gd name="connsiteX10" fmla="*/ 663046 w 1016529"/>
              <a:gd name="connsiteY10" fmla="*/ 365125 h 1292225"/>
              <a:gd name="connsiteX11" fmla="*/ 809096 w 1016529"/>
              <a:gd name="connsiteY11" fmla="*/ 374650 h 1292225"/>
              <a:gd name="connsiteX12" fmla="*/ 828146 w 1016529"/>
              <a:gd name="connsiteY12" fmla="*/ 593725 h 1292225"/>
              <a:gd name="connsiteX13" fmla="*/ 878946 w 1016529"/>
              <a:gd name="connsiteY13" fmla="*/ 415925 h 1292225"/>
              <a:gd name="connsiteX14" fmla="*/ 999596 w 1016529"/>
              <a:gd name="connsiteY14" fmla="*/ 581027 h 1292225"/>
              <a:gd name="connsiteX15" fmla="*/ 974196 w 1016529"/>
              <a:gd name="connsiteY15" fmla="*/ 914400 h 1292225"/>
              <a:gd name="connsiteX16" fmla="*/ 885296 w 1016529"/>
              <a:gd name="connsiteY16" fmla="*/ 1231902 h 1292225"/>
              <a:gd name="connsiteX17" fmla="*/ 374121 w 1016529"/>
              <a:gd name="connsiteY17" fmla="*/ 1292225 h 1292225"/>
              <a:gd name="connsiteX0" fmla="*/ 374121 w 1007004"/>
              <a:gd name="connsiteY0" fmla="*/ 1292225 h 1292225"/>
              <a:gd name="connsiteX1" fmla="*/ 37571 w 1007004"/>
              <a:gd name="connsiteY1" fmla="*/ 733425 h 1292225"/>
              <a:gd name="connsiteX2" fmla="*/ 145521 w 1007004"/>
              <a:gd name="connsiteY2" fmla="*/ 603250 h 1292225"/>
              <a:gd name="connsiteX3" fmla="*/ 285221 w 1007004"/>
              <a:gd name="connsiteY3" fmla="*/ 765175 h 1292225"/>
              <a:gd name="connsiteX4" fmla="*/ 259821 w 1007004"/>
              <a:gd name="connsiteY4" fmla="*/ 73025 h 1292225"/>
              <a:gd name="connsiteX5" fmla="*/ 434446 w 1007004"/>
              <a:gd name="connsiteY5" fmla="*/ 98426 h 1292225"/>
              <a:gd name="connsiteX6" fmla="*/ 457200 w 1007004"/>
              <a:gd name="connsiteY6" fmla="*/ 609600 h 1292225"/>
              <a:gd name="connsiteX7" fmla="*/ 485246 w 1007004"/>
              <a:gd name="connsiteY7" fmla="*/ 327025 h 1292225"/>
              <a:gd name="connsiteX8" fmla="*/ 628121 w 1007004"/>
              <a:gd name="connsiteY8" fmla="*/ 346075 h 1292225"/>
              <a:gd name="connsiteX9" fmla="*/ 647171 w 1007004"/>
              <a:gd name="connsiteY9" fmla="*/ 565150 h 1292225"/>
              <a:gd name="connsiteX10" fmla="*/ 663046 w 1007004"/>
              <a:gd name="connsiteY10" fmla="*/ 365125 h 1292225"/>
              <a:gd name="connsiteX11" fmla="*/ 809096 w 1007004"/>
              <a:gd name="connsiteY11" fmla="*/ 374650 h 1292225"/>
              <a:gd name="connsiteX12" fmla="*/ 828146 w 1007004"/>
              <a:gd name="connsiteY12" fmla="*/ 593725 h 1292225"/>
              <a:gd name="connsiteX13" fmla="*/ 878946 w 1007004"/>
              <a:gd name="connsiteY13" fmla="*/ 415925 h 1292225"/>
              <a:gd name="connsiteX14" fmla="*/ 999596 w 1007004"/>
              <a:gd name="connsiteY14" fmla="*/ 581027 h 1292225"/>
              <a:gd name="connsiteX15" fmla="*/ 974196 w 1007004"/>
              <a:gd name="connsiteY15" fmla="*/ 914400 h 1292225"/>
              <a:gd name="connsiteX16" fmla="*/ 885296 w 1007004"/>
              <a:gd name="connsiteY16" fmla="*/ 1231902 h 1292225"/>
              <a:gd name="connsiteX17" fmla="*/ 374121 w 1007004"/>
              <a:gd name="connsiteY17" fmla="*/ 1292225 h 1292225"/>
              <a:gd name="connsiteX0" fmla="*/ 374121 w 1001713"/>
              <a:gd name="connsiteY0" fmla="*/ 1292225 h 1292225"/>
              <a:gd name="connsiteX1" fmla="*/ 37571 w 1001713"/>
              <a:gd name="connsiteY1" fmla="*/ 733425 h 1292225"/>
              <a:gd name="connsiteX2" fmla="*/ 145521 w 1001713"/>
              <a:gd name="connsiteY2" fmla="*/ 603250 h 1292225"/>
              <a:gd name="connsiteX3" fmla="*/ 285221 w 1001713"/>
              <a:gd name="connsiteY3" fmla="*/ 765175 h 1292225"/>
              <a:gd name="connsiteX4" fmla="*/ 259821 w 1001713"/>
              <a:gd name="connsiteY4" fmla="*/ 73025 h 1292225"/>
              <a:gd name="connsiteX5" fmla="*/ 434446 w 1001713"/>
              <a:gd name="connsiteY5" fmla="*/ 98426 h 1292225"/>
              <a:gd name="connsiteX6" fmla="*/ 457200 w 1001713"/>
              <a:gd name="connsiteY6" fmla="*/ 609600 h 1292225"/>
              <a:gd name="connsiteX7" fmla="*/ 485246 w 1001713"/>
              <a:gd name="connsiteY7" fmla="*/ 327025 h 1292225"/>
              <a:gd name="connsiteX8" fmla="*/ 628121 w 1001713"/>
              <a:gd name="connsiteY8" fmla="*/ 346075 h 1292225"/>
              <a:gd name="connsiteX9" fmla="*/ 647171 w 1001713"/>
              <a:gd name="connsiteY9" fmla="*/ 565150 h 1292225"/>
              <a:gd name="connsiteX10" fmla="*/ 663046 w 1001713"/>
              <a:gd name="connsiteY10" fmla="*/ 365125 h 1292225"/>
              <a:gd name="connsiteX11" fmla="*/ 809096 w 1001713"/>
              <a:gd name="connsiteY11" fmla="*/ 374650 h 1292225"/>
              <a:gd name="connsiteX12" fmla="*/ 828146 w 1001713"/>
              <a:gd name="connsiteY12" fmla="*/ 593725 h 1292225"/>
              <a:gd name="connsiteX13" fmla="*/ 878946 w 1001713"/>
              <a:gd name="connsiteY13" fmla="*/ 415925 h 1292225"/>
              <a:gd name="connsiteX14" fmla="*/ 999596 w 1001713"/>
              <a:gd name="connsiteY14" fmla="*/ 581027 h 1292225"/>
              <a:gd name="connsiteX15" fmla="*/ 974196 w 1001713"/>
              <a:gd name="connsiteY15" fmla="*/ 914400 h 1292225"/>
              <a:gd name="connsiteX16" fmla="*/ 885296 w 1001713"/>
              <a:gd name="connsiteY16" fmla="*/ 1231902 h 1292225"/>
              <a:gd name="connsiteX17" fmla="*/ 374121 w 1001713"/>
              <a:gd name="connsiteY17" fmla="*/ 1292225 h 1292225"/>
              <a:gd name="connsiteX0" fmla="*/ 374121 w 1001713"/>
              <a:gd name="connsiteY0" fmla="*/ 1292225 h 1292225"/>
              <a:gd name="connsiteX1" fmla="*/ 37571 w 1001713"/>
              <a:gd name="connsiteY1" fmla="*/ 733425 h 1292225"/>
              <a:gd name="connsiteX2" fmla="*/ 145521 w 1001713"/>
              <a:gd name="connsiteY2" fmla="*/ 603250 h 1292225"/>
              <a:gd name="connsiteX3" fmla="*/ 285221 w 1001713"/>
              <a:gd name="connsiteY3" fmla="*/ 765175 h 1292225"/>
              <a:gd name="connsiteX4" fmla="*/ 259821 w 1001713"/>
              <a:gd name="connsiteY4" fmla="*/ 73025 h 1292225"/>
              <a:gd name="connsiteX5" fmla="*/ 450321 w 1001713"/>
              <a:gd name="connsiteY5" fmla="*/ 117476 h 1292225"/>
              <a:gd name="connsiteX6" fmla="*/ 457200 w 1001713"/>
              <a:gd name="connsiteY6" fmla="*/ 609600 h 1292225"/>
              <a:gd name="connsiteX7" fmla="*/ 485246 w 1001713"/>
              <a:gd name="connsiteY7" fmla="*/ 327025 h 1292225"/>
              <a:gd name="connsiteX8" fmla="*/ 628121 w 1001713"/>
              <a:gd name="connsiteY8" fmla="*/ 346075 h 1292225"/>
              <a:gd name="connsiteX9" fmla="*/ 647171 w 1001713"/>
              <a:gd name="connsiteY9" fmla="*/ 565150 h 1292225"/>
              <a:gd name="connsiteX10" fmla="*/ 663046 w 1001713"/>
              <a:gd name="connsiteY10" fmla="*/ 365125 h 1292225"/>
              <a:gd name="connsiteX11" fmla="*/ 809096 w 1001713"/>
              <a:gd name="connsiteY11" fmla="*/ 374650 h 1292225"/>
              <a:gd name="connsiteX12" fmla="*/ 828146 w 1001713"/>
              <a:gd name="connsiteY12" fmla="*/ 593725 h 1292225"/>
              <a:gd name="connsiteX13" fmla="*/ 878946 w 1001713"/>
              <a:gd name="connsiteY13" fmla="*/ 415925 h 1292225"/>
              <a:gd name="connsiteX14" fmla="*/ 999596 w 1001713"/>
              <a:gd name="connsiteY14" fmla="*/ 581027 h 1292225"/>
              <a:gd name="connsiteX15" fmla="*/ 974196 w 1001713"/>
              <a:gd name="connsiteY15" fmla="*/ 914400 h 1292225"/>
              <a:gd name="connsiteX16" fmla="*/ 885296 w 1001713"/>
              <a:gd name="connsiteY16" fmla="*/ 1231902 h 1292225"/>
              <a:gd name="connsiteX17" fmla="*/ 374121 w 1001713"/>
              <a:gd name="connsiteY17" fmla="*/ 1292225 h 1292225"/>
              <a:gd name="connsiteX0" fmla="*/ 374121 w 1001713"/>
              <a:gd name="connsiteY0" fmla="*/ 1282700 h 1282700"/>
              <a:gd name="connsiteX1" fmla="*/ 37571 w 1001713"/>
              <a:gd name="connsiteY1" fmla="*/ 723900 h 1282700"/>
              <a:gd name="connsiteX2" fmla="*/ 145521 w 1001713"/>
              <a:gd name="connsiteY2" fmla="*/ 593725 h 1282700"/>
              <a:gd name="connsiteX3" fmla="*/ 285221 w 1001713"/>
              <a:gd name="connsiteY3" fmla="*/ 755650 h 1282700"/>
              <a:gd name="connsiteX4" fmla="*/ 294746 w 1001713"/>
              <a:gd name="connsiteY4" fmla="*/ 73025 h 1282700"/>
              <a:gd name="connsiteX5" fmla="*/ 450321 w 1001713"/>
              <a:gd name="connsiteY5" fmla="*/ 107951 h 1282700"/>
              <a:gd name="connsiteX6" fmla="*/ 457200 w 1001713"/>
              <a:gd name="connsiteY6" fmla="*/ 600075 h 1282700"/>
              <a:gd name="connsiteX7" fmla="*/ 485246 w 1001713"/>
              <a:gd name="connsiteY7" fmla="*/ 317500 h 1282700"/>
              <a:gd name="connsiteX8" fmla="*/ 628121 w 1001713"/>
              <a:gd name="connsiteY8" fmla="*/ 336550 h 1282700"/>
              <a:gd name="connsiteX9" fmla="*/ 647171 w 1001713"/>
              <a:gd name="connsiteY9" fmla="*/ 555625 h 1282700"/>
              <a:gd name="connsiteX10" fmla="*/ 663046 w 1001713"/>
              <a:gd name="connsiteY10" fmla="*/ 355600 h 1282700"/>
              <a:gd name="connsiteX11" fmla="*/ 809096 w 1001713"/>
              <a:gd name="connsiteY11" fmla="*/ 365125 h 1282700"/>
              <a:gd name="connsiteX12" fmla="*/ 828146 w 1001713"/>
              <a:gd name="connsiteY12" fmla="*/ 584200 h 1282700"/>
              <a:gd name="connsiteX13" fmla="*/ 878946 w 1001713"/>
              <a:gd name="connsiteY13" fmla="*/ 406400 h 1282700"/>
              <a:gd name="connsiteX14" fmla="*/ 999596 w 1001713"/>
              <a:gd name="connsiteY14" fmla="*/ 571502 h 1282700"/>
              <a:gd name="connsiteX15" fmla="*/ 974196 w 1001713"/>
              <a:gd name="connsiteY15" fmla="*/ 904875 h 1282700"/>
              <a:gd name="connsiteX16" fmla="*/ 885296 w 1001713"/>
              <a:gd name="connsiteY16" fmla="*/ 1222377 h 1282700"/>
              <a:gd name="connsiteX17" fmla="*/ 374121 w 1001713"/>
              <a:gd name="connsiteY17" fmla="*/ 1282700 h 128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01713" h="1282700">
                <a:moveTo>
                  <a:pt x="374121" y="1282700"/>
                </a:moveTo>
                <a:cubicBezTo>
                  <a:pt x="303742" y="1114954"/>
                  <a:pt x="167217" y="821796"/>
                  <a:pt x="37571" y="723900"/>
                </a:cubicBezTo>
                <a:cubicBezTo>
                  <a:pt x="0" y="606954"/>
                  <a:pt x="104246" y="588433"/>
                  <a:pt x="145521" y="593725"/>
                </a:cubicBezTo>
                <a:cubicBezTo>
                  <a:pt x="186796" y="599017"/>
                  <a:pt x="197909" y="642937"/>
                  <a:pt x="285221" y="755650"/>
                </a:cubicBezTo>
                <a:cubicBezTo>
                  <a:pt x="271463" y="663046"/>
                  <a:pt x="277284" y="203200"/>
                  <a:pt x="294746" y="73025"/>
                </a:cubicBezTo>
                <a:cubicBezTo>
                  <a:pt x="328084" y="0"/>
                  <a:pt x="420159" y="23284"/>
                  <a:pt x="450321" y="107951"/>
                </a:cubicBezTo>
                <a:cubicBezTo>
                  <a:pt x="451909" y="237068"/>
                  <a:pt x="451379" y="565150"/>
                  <a:pt x="457200" y="600075"/>
                </a:cubicBezTo>
                <a:cubicBezTo>
                  <a:pt x="463021" y="635000"/>
                  <a:pt x="458788" y="358775"/>
                  <a:pt x="485246" y="317500"/>
                </a:cubicBezTo>
                <a:cubicBezTo>
                  <a:pt x="533929" y="269875"/>
                  <a:pt x="601134" y="296863"/>
                  <a:pt x="628121" y="336550"/>
                </a:cubicBezTo>
                <a:cubicBezTo>
                  <a:pt x="655109" y="376238"/>
                  <a:pt x="641350" y="552450"/>
                  <a:pt x="647171" y="555625"/>
                </a:cubicBezTo>
                <a:cubicBezTo>
                  <a:pt x="652992" y="558800"/>
                  <a:pt x="636059" y="387350"/>
                  <a:pt x="663046" y="355600"/>
                </a:cubicBezTo>
                <a:cubicBezTo>
                  <a:pt x="690033" y="323850"/>
                  <a:pt x="781579" y="327025"/>
                  <a:pt x="809096" y="365125"/>
                </a:cubicBezTo>
                <a:cubicBezTo>
                  <a:pt x="836613" y="403225"/>
                  <a:pt x="816504" y="577321"/>
                  <a:pt x="828146" y="584200"/>
                </a:cubicBezTo>
                <a:cubicBezTo>
                  <a:pt x="839788" y="591079"/>
                  <a:pt x="844021" y="418042"/>
                  <a:pt x="878946" y="406400"/>
                </a:cubicBezTo>
                <a:cubicBezTo>
                  <a:pt x="974196" y="382058"/>
                  <a:pt x="1001713" y="508531"/>
                  <a:pt x="999596" y="571502"/>
                </a:cubicBezTo>
                <a:cubicBezTo>
                  <a:pt x="987954" y="736073"/>
                  <a:pt x="999596" y="786871"/>
                  <a:pt x="974196" y="904875"/>
                </a:cubicBezTo>
                <a:cubicBezTo>
                  <a:pt x="958321" y="1007004"/>
                  <a:pt x="934082" y="1035094"/>
                  <a:pt x="885296" y="1222377"/>
                </a:cubicBezTo>
                <a:cubicBezTo>
                  <a:pt x="795867" y="1256773"/>
                  <a:pt x="603250" y="1272646"/>
                  <a:pt x="374121" y="1282700"/>
                </a:cubicBezTo>
                <a:close/>
              </a:path>
            </a:pathLst>
          </a:custGeom>
          <a:noFill/>
          <a:ln w="28575" cmpd="sng">
            <a:solidFill>
              <a:srgbClr val="00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20892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" name="Oval Callout 1"/>
          <p:cNvSpPr/>
          <p:nvPr userDrawn="1"/>
        </p:nvSpPr>
        <p:spPr>
          <a:xfrm>
            <a:off x="6919539" y="1202432"/>
            <a:ext cx="1004888" cy="698500"/>
          </a:xfrm>
          <a:prstGeom prst="wedgeEllipseCallout">
            <a:avLst>
              <a:gd name="adj1" fmla="val 37591"/>
              <a:gd name="adj2" fmla="val 78881"/>
            </a:avLst>
          </a:prstGeom>
          <a:noFill/>
          <a:ln w="28575">
            <a:solidFill>
              <a:srgbClr val="FFCC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defTabSz="20892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31" name="Group 239"/>
          <p:cNvGrpSpPr>
            <a:grpSpLocks noChangeAspect="1"/>
          </p:cNvGrpSpPr>
          <p:nvPr userDrawn="1"/>
        </p:nvGrpSpPr>
        <p:grpSpPr>
          <a:xfrm rot="19737339">
            <a:off x="5418615" y="295055"/>
            <a:ext cx="632172" cy="790214"/>
            <a:chOff x="838199" y="3733801"/>
            <a:chExt cx="489888" cy="457200"/>
          </a:xfrm>
          <a:noFill/>
        </p:grpSpPr>
        <p:sp>
          <p:nvSpPr>
            <p:cNvPr id="32" name="Rounded Rectangle 2"/>
            <p:cNvSpPr/>
            <p:nvPr/>
          </p:nvSpPr>
          <p:spPr>
            <a:xfrm rot="4777577">
              <a:off x="781664" y="3790336"/>
              <a:ext cx="457200" cy="344129"/>
            </a:xfrm>
            <a:prstGeom prst="roundRect">
              <a:avLst/>
            </a:prstGeom>
            <a:grp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3" name="Rounded Rectangle 3"/>
            <p:cNvSpPr/>
            <p:nvPr/>
          </p:nvSpPr>
          <p:spPr>
            <a:xfrm rot="4777577">
              <a:off x="846978" y="3839497"/>
              <a:ext cx="326572" cy="245807"/>
            </a:xfrm>
            <a:prstGeom prst="roundRect">
              <a:avLst/>
            </a:prstGeom>
            <a:grp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4" name="Diagonal Stripe 4"/>
            <p:cNvSpPr/>
            <p:nvPr/>
          </p:nvSpPr>
          <p:spPr>
            <a:xfrm rot="12011087" flipV="1">
              <a:off x="997034" y="3940359"/>
              <a:ext cx="331053" cy="96218"/>
            </a:xfrm>
            <a:prstGeom prst="diagStripe">
              <a:avLst/>
            </a:prstGeom>
            <a:grpFill/>
            <a:ln w="28575">
              <a:solidFill>
                <a:srgbClr val="00B0F0"/>
              </a:solidFill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Group 4"/>
          <p:cNvGrpSpPr/>
          <p:nvPr userDrawn="1"/>
        </p:nvGrpSpPr>
        <p:grpSpPr>
          <a:xfrm>
            <a:off x="6442347" y="2132856"/>
            <a:ext cx="762000" cy="762000"/>
            <a:chOff x="1524000" y="4191000"/>
            <a:chExt cx="1600200" cy="1524000"/>
          </a:xfrm>
          <a:noFill/>
        </p:grpSpPr>
        <p:sp>
          <p:nvSpPr>
            <p:cNvPr id="36" name="Rounded Rectangle 5"/>
            <p:cNvSpPr/>
            <p:nvPr/>
          </p:nvSpPr>
          <p:spPr>
            <a:xfrm>
              <a:off x="1524000" y="4191000"/>
              <a:ext cx="1600200" cy="1524000"/>
            </a:xfrm>
            <a:prstGeom prst="roundRect">
              <a:avLst/>
            </a:prstGeom>
            <a:grpFill/>
            <a:ln w="28575">
              <a:solidFill>
                <a:srgbClr val="0066F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800">
                <a:solidFill>
                  <a:srgbClr val="66FFFF"/>
                </a:solidFill>
              </a:endParaRPr>
            </a:p>
          </p:txBody>
        </p:sp>
        <p:sp>
          <p:nvSpPr>
            <p:cNvPr id="37" name="Rounded Rectangle 6"/>
            <p:cNvSpPr/>
            <p:nvPr/>
          </p:nvSpPr>
          <p:spPr>
            <a:xfrm>
              <a:off x="1828800" y="4343400"/>
              <a:ext cx="990600" cy="1066800"/>
            </a:xfrm>
            <a:prstGeom prst="roundRect">
              <a:avLst/>
            </a:prstGeom>
            <a:grpFill/>
            <a:ln w="28575">
              <a:solidFill>
                <a:srgbClr val="0066F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pt-BR" sz="2800" dirty="0">
                  <a:solidFill>
                    <a:srgbClr val="0066FF"/>
                  </a:solidFill>
                  <a:latin typeface="Arial" pitchFamily="34" charset="0"/>
                  <a:cs typeface="Arial" pitchFamily="34" charset="0"/>
                </a:rPr>
                <a:t>A</a:t>
              </a:r>
              <a:endParaRPr lang="en-US" sz="2800" dirty="0">
                <a:solidFill>
                  <a:srgbClr val="0066F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8" name="Rectangle 3"/>
          <p:cNvSpPr txBox="1">
            <a:spLocks noChangeArrowheads="1"/>
          </p:cNvSpPr>
          <p:nvPr userDrawn="1"/>
        </p:nvSpPr>
        <p:spPr bwMode="auto">
          <a:xfrm>
            <a:off x="6516216" y="6226175"/>
            <a:ext cx="2895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fontAlgn="auto"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  <a:defRPr/>
            </a:pP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Barbosa e </a:t>
            </a:r>
            <a:r>
              <a:rPr lang="pt-BR" sz="2300" b="1" dirty="0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Silva </a:t>
            </a:r>
            <a:r>
              <a:rPr lang="pt-BR" sz="23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2010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63217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estilo do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334000"/>
            <a:ext cx="5791200" cy="1066800"/>
          </a:xfrm>
          <a:noFill/>
          <a:ln w="9525">
            <a:noFill/>
            <a:miter lim="800000"/>
            <a:headEnd/>
            <a:tailEnd/>
          </a:ln>
        </p:spPr>
        <p:txBody>
          <a:bodyPr rtlCol="0">
            <a:noAutofit/>
          </a:bodyPr>
          <a:lstStyle>
            <a:lvl1pPr marL="0" indent="0" algn="l">
              <a:buNone/>
              <a:def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 smtClean="0"/>
              <a:t>Clique para editar o estilo do subtítulo mestre</a:t>
            </a:r>
            <a:endParaRPr lang="en-US" dirty="0"/>
          </a:p>
        </p:txBody>
      </p:sp>
      <p:grpSp>
        <p:nvGrpSpPr>
          <p:cNvPr id="39" name="Group 208"/>
          <p:cNvGrpSpPr>
            <a:grpSpLocks noChangeAspect="1"/>
          </p:cNvGrpSpPr>
          <p:nvPr userDrawn="1"/>
        </p:nvGrpSpPr>
        <p:grpSpPr>
          <a:xfrm rot="2700000">
            <a:off x="6271452" y="751330"/>
            <a:ext cx="510230" cy="831428"/>
            <a:chOff x="4625052" y="3796473"/>
            <a:chExt cx="130906" cy="211400"/>
          </a:xfrm>
          <a:noFill/>
        </p:grpSpPr>
        <p:sp>
          <p:nvSpPr>
            <p:cNvPr id="40" name="Rounded Rectangle 2"/>
            <p:cNvSpPr/>
            <p:nvPr/>
          </p:nvSpPr>
          <p:spPr>
            <a:xfrm rot="3592972">
              <a:off x="4588073" y="3839987"/>
              <a:ext cx="211400" cy="124371"/>
            </a:xfrm>
            <a:prstGeom prst="roundRect">
              <a:avLst/>
            </a:prstGeom>
            <a:grpFill/>
            <a:ln w="28575">
              <a:solidFill>
                <a:srgbClr val="66FF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41" name="Rounded Rectangle 3"/>
            <p:cNvSpPr/>
            <p:nvPr/>
          </p:nvSpPr>
          <p:spPr>
            <a:xfrm rot="3592972">
              <a:off x="4631828" y="3814607"/>
              <a:ext cx="75285" cy="88837"/>
            </a:xfrm>
            <a:prstGeom prst="roundRect">
              <a:avLst/>
            </a:prstGeom>
            <a:grpFill/>
            <a:ln w="28575">
              <a:solidFill>
                <a:srgbClr val="66FF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42" name="Freeform 1"/>
          <p:cNvSpPr/>
          <p:nvPr userDrawn="1"/>
        </p:nvSpPr>
        <p:spPr>
          <a:xfrm rot="900000">
            <a:off x="5612152" y="2501351"/>
            <a:ext cx="717875" cy="729944"/>
          </a:xfrm>
          <a:custGeom>
            <a:avLst/>
            <a:gdLst>
              <a:gd name="connsiteX0" fmla="*/ 0 w 621507"/>
              <a:gd name="connsiteY0" fmla="*/ 0 h 631032"/>
              <a:gd name="connsiteX1" fmla="*/ 604838 w 621507"/>
              <a:gd name="connsiteY1" fmla="*/ 278607 h 631032"/>
              <a:gd name="connsiteX2" fmla="*/ 426244 w 621507"/>
              <a:gd name="connsiteY2" fmla="*/ 376238 h 631032"/>
              <a:gd name="connsiteX3" fmla="*/ 621507 w 621507"/>
              <a:gd name="connsiteY3" fmla="*/ 576263 h 631032"/>
              <a:gd name="connsiteX4" fmla="*/ 576263 w 621507"/>
              <a:gd name="connsiteY4" fmla="*/ 631032 h 631032"/>
              <a:gd name="connsiteX5" fmla="*/ 364332 w 621507"/>
              <a:gd name="connsiteY5" fmla="*/ 426244 h 631032"/>
              <a:gd name="connsiteX6" fmla="*/ 276225 w 621507"/>
              <a:gd name="connsiteY6" fmla="*/ 619125 h 631032"/>
              <a:gd name="connsiteX7" fmla="*/ 0 w 621507"/>
              <a:gd name="connsiteY7" fmla="*/ 0 h 631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1507" h="631032">
                <a:moveTo>
                  <a:pt x="0" y="0"/>
                </a:moveTo>
                <a:lnTo>
                  <a:pt x="604838" y="278607"/>
                </a:lnTo>
                <a:lnTo>
                  <a:pt x="426244" y="376238"/>
                </a:lnTo>
                <a:lnTo>
                  <a:pt x="621507" y="576263"/>
                </a:lnTo>
                <a:lnTo>
                  <a:pt x="576263" y="631032"/>
                </a:lnTo>
                <a:lnTo>
                  <a:pt x="364332" y="426244"/>
                </a:lnTo>
                <a:lnTo>
                  <a:pt x="276225" y="619125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rgbClr val="FF9933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defTabSz="208929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1200">
              <a:solidFill>
                <a:schemeClr val="dk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B4918F-7C28-4510-85E6-85193F91E897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pt-BR" smtClean="0"/>
              <a:t>Clique para editar o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6D7FF8-F950-445D-90C0-8BAC7CC58923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8"/>
          <p:cNvSpPr>
            <a:spLocks noChangeAspect="1" noEditPoints="1"/>
          </p:cNvSpPr>
          <p:nvPr userDrawn="1"/>
        </p:nvSpPr>
        <p:spPr bwMode="auto">
          <a:xfrm>
            <a:off x="8654439" y="2133600"/>
            <a:ext cx="311150" cy="649288"/>
          </a:xfrm>
          <a:custGeom>
            <a:avLst/>
            <a:gdLst>
              <a:gd name="T0" fmla="*/ 2147483647 w 2579"/>
              <a:gd name="T1" fmla="*/ 2147483647 h 5399"/>
              <a:gd name="T2" fmla="*/ 2147483647 w 2579"/>
              <a:gd name="T3" fmla="*/ 2147483647 h 5399"/>
              <a:gd name="T4" fmla="*/ 2147483647 w 2579"/>
              <a:gd name="T5" fmla="*/ 2147483647 h 5399"/>
              <a:gd name="T6" fmla="*/ 2147483647 w 2579"/>
              <a:gd name="T7" fmla="*/ 2147483647 h 5399"/>
              <a:gd name="T8" fmla="*/ 2147483647 w 2579"/>
              <a:gd name="T9" fmla="*/ 2147483647 h 5399"/>
              <a:gd name="T10" fmla="*/ 170298801 w 2579"/>
              <a:gd name="T11" fmla="*/ 2147483647 h 5399"/>
              <a:gd name="T12" fmla="*/ 2147483647 w 2579"/>
              <a:gd name="T13" fmla="*/ 2147483647 h 5399"/>
              <a:gd name="T14" fmla="*/ 2147483647 w 2579"/>
              <a:gd name="T15" fmla="*/ 2147483647 h 5399"/>
              <a:gd name="T16" fmla="*/ 2147483647 w 2579"/>
              <a:gd name="T17" fmla="*/ 2147483647 h 5399"/>
              <a:gd name="T18" fmla="*/ 2147483647 w 2579"/>
              <a:gd name="T19" fmla="*/ 2147483647 h 5399"/>
              <a:gd name="T20" fmla="*/ 2147483647 w 2579"/>
              <a:gd name="T21" fmla="*/ 2147483647 h 5399"/>
              <a:gd name="T22" fmla="*/ 2147483647 w 2579"/>
              <a:gd name="T23" fmla="*/ 2147483647 h 5399"/>
              <a:gd name="T24" fmla="*/ 2147483647 w 2579"/>
              <a:gd name="T25" fmla="*/ 2147483647 h 5399"/>
              <a:gd name="T26" fmla="*/ 2147483647 w 2579"/>
              <a:gd name="T27" fmla="*/ 2147483647 h 5399"/>
              <a:gd name="T28" fmla="*/ 2147483647 w 2579"/>
              <a:gd name="T29" fmla="*/ 2147483647 h 5399"/>
              <a:gd name="T30" fmla="*/ 2147483647 w 2579"/>
              <a:gd name="T31" fmla="*/ 2147483647 h 5399"/>
              <a:gd name="T32" fmla="*/ 2147483647 w 2579"/>
              <a:gd name="T33" fmla="*/ 2147483647 h 5399"/>
              <a:gd name="T34" fmla="*/ 2147483647 w 2579"/>
              <a:gd name="T35" fmla="*/ 2147483647 h 5399"/>
              <a:gd name="T36" fmla="*/ 2147483647 w 2579"/>
              <a:gd name="T37" fmla="*/ 2147483647 h 5399"/>
              <a:gd name="T38" fmla="*/ 2147483647 w 2579"/>
              <a:gd name="T39" fmla="*/ 2147483647 h 5399"/>
              <a:gd name="T40" fmla="*/ 2147483647 w 2579"/>
              <a:gd name="T41" fmla="*/ 2147483647 h 5399"/>
              <a:gd name="T42" fmla="*/ 2147483647 w 2579"/>
              <a:gd name="T43" fmla="*/ 2147483647 h 5399"/>
              <a:gd name="T44" fmla="*/ 2147483647 w 2579"/>
              <a:gd name="T45" fmla="*/ 2147483647 h 5399"/>
              <a:gd name="T46" fmla="*/ 2147483647 w 2579"/>
              <a:gd name="T47" fmla="*/ 2147483647 h 5399"/>
              <a:gd name="T48" fmla="*/ 2147483647 w 2579"/>
              <a:gd name="T49" fmla="*/ 2147483647 h 5399"/>
              <a:gd name="T50" fmla="*/ 2147483647 w 2579"/>
              <a:gd name="T51" fmla="*/ 2147483647 h 5399"/>
              <a:gd name="T52" fmla="*/ 2147483647 w 2579"/>
              <a:gd name="T53" fmla="*/ 2147483647 h 5399"/>
              <a:gd name="T54" fmla="*/ 2147483647 w 2579"/>
              <a:gd name="T55" fmla="*/ 2147483647 h 5399"/>
              <a:gd name="T56" fmla="*/ 2147483647 w 2579"/>
              <a:gd name="T57" fmla="*/ 2147483647 h 5399"/>
              <a:gd name="T58" fmla="*/ 2147483647 w 2579"/>
              <a:gd name="T59" fmla="*/ 2147483647 h 5399"/>
              <a:gd name="T60" fmla="*/ 2147483647 w 2579"/>
              <a:gd name="T61" fmla="*/ 2147483647 h 5399"/>
              <a:gd name="T62" fmla="*/ 2147483647 w 2579"/>
              <a:gd name="T63" fmla="*/ 2147483647 h 5399"/>
              <a:gd name="T64" fmla="*/ 2147483647 w 2579"/>
              <a:gd name="T65" fmla="*/ 2147483647 h 5399"/>
              <a:gd name="T66" fmla="*/ 2147483647 w 2579"/>
              <a:gd name="T67" fmla="*/ 2147483647 h 5399"/>
              <a:gd name="T68" fmla="*/ 2147483647 w 2579"/>
              <a:gd name="T69" fmla="*/ 2147483647 h 5399"/>
              <a:gd name="T70" fmla="*/ 2147483647 w 2579"/>
              <a:gd name="T71" fmla="*/ 2147483647 h 5399"/>
              <a:gd name="T72" fmla="*/ 2147483647 w 2579"/>
              <a:gd name="T73" fmla="*/ 2147483647 h 5399"/>
              <a:gd name="T74" fmla="*/ 2147483647 w 2579"/>
              <a:gd name="T75" fmla="*/ 2147483647 h 5399"/>
              <a:gd name="T76" fmla="*/ 2147483647 w 2579"/>
              <a:gd name="T77" fmla="*/ 2147483647 h 5399"/>
              <a:gd name="T78" fmla="*/ 2147483647 w 2579"/>
              <a:gd name="T79" fmla="*/ 0 h 5399"/>
              <a:gd name="T80" fmla="*/ 2147483647 w 2579"/>
              <a:gd name="T81" fmla="*/ 2147483647 h 5399"/>
              <a:gd name="T82" fmla="*/ 2147483647 w 2579"/>
              <a:gd name="T83" fmla="*/ 2147483647 h 5399"/>
              <a:gd name="T84" fmla="*/ 2147483647 w 2579"/>
              <a:gd name="T85" fmla="*/ 2147483647 h 53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579"/>
              <a:gd name="T130" fmla="*/ 0 h 5399"/>
              <a:gd name="T131" fmla="*/ 2579 w 2579"/>
              <a:gd name="T132" fmla="*/ 5399 h 5399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579" h="5399">
                <a:moveTo>
                  <a:pt x="1714" y="978"/>
                </a:moveTo>
                <a:lnTo>
                  <a:pt x="873" y="978"/>
                </a:lnTo>
                <a:cubicBezTo>
                  <a:pt x="744" y="995"/>
                  <a:pt x="627" y="1062"/>
                  <a:pt x="547" y="1166"/>
                </a:cubicBezTo>
                <a:cubicBezTo>
                  <a:pt x="480" y="1269"/>
                  <a:pt x="432" y="1382"/>
                  <a:pt x="404" y="1502"/>
                </a:cubicBezTo>
                <a:lnTo>
                  <a:pt x="13" y="2698"/>
                </a:lnTo>
                <a:cubicBezTo>
                  <a:pt x="0" y="2796"/>
                  <a:pt x="69" y="2887"/>
                  <a:pt x="167" y="2900"/>
                </a:cubicBezTo>
                <a:cubicBezTo>
                  <a:pt x="241" y="2910"/>
                  <a:pt x="314" y="2873"/>
                  <a:pt x="349" y="2807"/>
                </a:cubicBezTo>
                <a:lnTo>
                  <a:pt x="745" y="1581"/>
                </a:lnTo>
                <a:cubicBezTo>
                  <a:pt x="770" y="1551"/>
                  <a:pt x="814" y="1548"/>
                  <a:pt x="844" y="1573"/>
                </a:cubicBezTo>
                <a:cubicBezTo>
                  <a:pt x="858" y="1585"/>
                  <a:pt x="867" y="1602"/>
                  <a:pt x="868" y="1620"/>
                </a:cubicBezTo>
                <a:lnTo>
                  <a:pt x="250" y="3627"/>
                </a:lnTo>
                <a:lnTo>
                  <a:pt x="809" y="3627"/>
                </a:lnTo>
                <a:lnTo>
                  <a:pt x="809" y="5229"/>
                </a:lnTo>
                <a:cubicBezTo>
                  <a:pt x="837" y="5336"/>
                  <a:pt x="946" y="5399"/>
                  <a:pt x="1053" y="5371"/>
                </a:cubicBezTo>
                <a:cubicBezTo>
                  <a:pt x="1122" y="5353"/>
                  <a:pt x="1176" y="5299"/>
                  <a:pt x="1195" y="5229"/>
                </a:cubicBezTo>
                <a:lnTo>
                  <a:pt x="1195" y="3627"/>
                </a:lnTo>
                <a:lnTo>
                  <a:pt x="1328" y="3627"/>
                </a:lnTo>
                <a:lnTo>
                  <a:pt x="1328" y="5229"/>
                </a:lnTo>
                <a:cubicBezTo>
                  <a:pt x="1358" y="5336"/>
                  <a:pt x="1469" y="5398"/>
                  <a:pt x="1575" y="5368"/>
                </a:cubicBezTo>
                <a:cubicBezTo>
                  <a:pt x="1642" y="5349"/>
                  <a:pt x="1695" y="5296"/>
                  <a:pt x="1714" y="5229"/>
                </a:cubicBezTo>
                <a:lnTo>
                  <a:pt x="1714" y="3627"/>
                </a:lnTo>
                <a:lnTo>
                  <a:pt x="2302" y="3627"/>
                </a:lnTo>
                <a:lnTo>
                  <a:pt x="1728" y="1655"/>
                </a:lnTo>
                <a:cubicBezTo>
                  <a:pt x="1737" y="1604"/>
                  <a:pt x="1786" y="1570"/>
                  <a:pt x="1837" y="1579"/>
                </a:cubicBezTo>
                <a:cubicBezTo>
                  <a:pt x="1853" y="1582"/>
                  <a:pt x="1869" y="1590"/>
                  <a:pt x="1882" y="1601"/>
                </a:cubicBezTo>
                <a:lnTo>
                  <a:pt x="2233" y="2787"/>
                </a:lnTo>
                <a:cubicBezTo>
                  <a:pt x="2285" y="2873"/>
                  <a:pt x="2396" y="2901"/>
                  <a:pt x="2482" y="2849"/>
                </a:cubicBezTo>
                <a:cubicBezTo>
                  <a:pt x="2545" y="2811"/>
                  <a:pt x="2579" y="2740"/>
                  <a:pt x="2569" y="2668"/>
                </a:cubicBezTo>
                <a:lnTo>
                  <a:pt x="2168" y="1433"/>
                </a:lnTo>
                <a:cubicBezTo>
                  <a:pt x="2149" y="1348"/>
                  <a:pt x="2112" y="1269"/>
                  <a:pt x="2060" y="1200"/>
                </a:cubicBezTo>
                <a:cubicBezTo>
                  <a:pt x="1973" y="1088"/>
                  <a:pt x="1851" y="1010"/>
                  <a:pt x="1714" y="978"/>
                </a:cubicBezTo>
                <a:close/>
                <a:moveTo>
                  <a:pt x="1733" y="409"/>
                </a:moveTo>
                <a:cubicBezTo>
                  <a:pt x="1733" y="183"/>
                  <a:pt x="1546" y="0"/>
                  <a:pt x="1315" y="0"/>
                </a:cubicBezTo>
                <a:cubicBezTo>
                  <a:pt x="1084" y="0"/>
                  <a:pt x="897" y="183"/>
                  <a:pt x="897" y="409"/>
                </a:cubicBezTo>
                <a:cubicBezTo>
                  <a:pt x="897" y="635"/>
                  <a:pt x="1084" y="818"/>
                  <a:pt x="1315" y="818"/>
                </a:cubicBezTo>
                <a:cubicBezTo>
                  <a:pt x="1546" y="818"/>
                  <a:pt x="1733" y="635"/>
                  <a:pt x="1733" y="409"/>
                </a:cubicBezTo>
                <a:close/>
              </a:path>
            </a:pathLst>
          </a:custGeom>
          <a:noFill/>
          <a:ln w="12700">
            <a:solidFill>
              <a:schemeClr val="bg2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lIns="91436" tIns="45717" rIns="91436" bIns="45717"/>
          <a:lstStyle/>
          <a:p>
            <a:pPr>
              <a:defRPr/>
            </a:pPr>
            <a:endParaRPr lang="pt-BR"/>
          </a:p>
        </p:txBody>
      </p:sp>
      <p:sp>
        <p:nvSpPr>
          <p:cNvPr id="5" name="Freeform 13"/>
          <p:cNvSpPr>
            <a:spLocks noChangeAspect="1" noEditPoints="1"/>
          </p:cNvSpPr>
          <p:nvPr userDrawn="1"/>
        </p:nvSpPr>
        <p:spPr bwMode="auto">
          <a:xfrm>
            <a:off x="8697913" y="112713"/>
            <a:ext cx="234950" cy="619125"/>
          </a:xfrm>
          <a:custGeom>
            <a:avLst/>
            <a:gdLst>
              <a:gd name="T0" fmla="*/ 2147483647 w 2083"/>
              <a:gd name="T1" fmla="*/ 2147483647 h 5465"/>
              <a:gd name="T2" fmla="*/ 2147483647 w 2083"/>
              <a:gd name="T3" fmla="*/ 0 h 5465"/>
              <a:gd name="T4" fmla="*/ 2147483647 w 2083"/>
              <a:gd name="T5" fmla="*/ 2147483647 h 5465"/>
              <a:gd name="T6" fmla="*/ 2147483647 w 2083"/>
              <a:gd name="T7" fmla="*/ 2147483647 h 5465"/>
              <a:gd name="T8" fmla="*/ 2147483647 w 2083"/>
              <a:gd name="T9" fmla="*/ 2147483647 h 5465"/>
              <a:gd name="T10" fmla="*/ 2147483647 w 2083"/>
              <a:gd name="T11" fmla="*/ 2147483647 h 5465"/>
              <a:gd name="T12" fmla="*/ 2147483647 w 2083"/>
              <a:gd name="T13" fmla="*/ 2147483647 h 5465"/>
              <a:gd name="T14" fmla="*/ 12672125 w 2083"/>
              <a:gd name="T15" fmla="*/ 2147483647 h 5465"/>
              <a:gd name="T16" fmla="*/ 0 w 2083"/>
              <a:gd name="T17" fmla="*/ 2147483647 h 5465"/>
              <a:gd name="T18" fmla="*/ 0 w 2083"/>
              <a:gd name="T19" fmla="*/ 2147483647 h 5465"/>
              <a:gd name="T20" fmla="*/ 0 w 2083"/>
              <a:gd name="T21" fmla="*/ 2147483647 h 5465"/>
              <a:gd name="T22" fmla="*/ 2147483647 w 2083"/>
              <a:gd name="T23" fmla="*/ 2147483647 h 5465"/>
              <a:gd name="T24" fmla="*/ 2147483647 w 2083"/>
              <a:gd name="T25" fmla="*/ 2147483647 h 5465"/>
              <a:gd name="T26" fmla="*/ 2147483647 w 2083"/>
              <a:gd name="T27" fmla="*/ 2147483647 h 5465"/>
              <a:gd name="T28" fmla="*/ 2147483647 w 2083"/>
              <a:gd name="T29" fmla="*/ 2147483647 h 5465"/>
              <a:gd name="T30" fmla="*/ 2147483647 w 2083"/>
              <a:gd name="T31" fmla="*/ 2147483647 h 5465"/>
              <a:gd name="T32" fmla="*/ 2147483647 w 2083"/>
              <a:gd name="T33" fmla="*/ 2147483647 h 5465"/>
              <a:gd name="T34" fmla="*/ 2147483647 w 2083"/>
              <a:gd name="T35" fmla="*/ 2147483647 h 5465"/>
              <a:gd name="T36" fmla="*/ 2147483647 w 2083"/>
              <a:gd name="T37" fmla="*/ 2147483647 h 5465"/>
              <a:gd name="T38" fmla="*/ 2147483647 w 2083"/>
              <a:gd name="T39" fmla="*/ 2147483647 h 5465"/>
              <a:gd name="T40" fmla="*/ 2147483647 w 2083"/>
              <a:gd name="T41" fmla="*/ 2147483647 h 5465"/>
              <a:gd name="T42" fmla="*/ 2147483647 w 2083"/>
              <a:gd name="T43" fmla="*/ 2147483647 h 5465"/>
              <a:gd name="T44" fmla="*/ 2147483647 w 2083"/>
              <a:gd name="T45" fmla="*/ 2147483647 h 5465"/>
              <a:gd name="T46" fmla="*/ 2147483647 w 2083"/>
              <a:gd name="T47" fmla="*/ 2147483647 h 5465"/>
              <a:gd name="T48" fmla="*/ 2147483647 w 2083"/>
              <a:gd name="T49" fmla="*/ 2147483647 h 5465"/>
              <a:gd name="T50" fmla="*/ 2147483647 w 2083"/>
              <a:gd name="T51" fmla="*/ 2147483647 h 5465"/>
              <a:gd name="T52" fmla="*/ 2147483647 w 2083"/>
              <a:gd name="T53" fmla="*/ 2147483647 h 5465"/>
              <a:gd name="T54" fmla="*/ 2147483647 w 2083"/>
              <a:gd name="T55" fmla="*/ 2147483647 h 5465"/>
              <a:gd name="T56" fmla="*/ 2147483647 w 2083"/>
              <a:gd name="T57" fmla="*/ 2147483647 h 5465"/>
              <a:gd name="T58" fmla="*/ 2147483647 w 2083"/>
              <a:gd name="T59" fmla="*/ 2147483647 h 5465"/>
              <a:gd name="T60" fmla="*/ 2147483647 w 2083"/>
              <a:gd name="T61" fmla="*/ 2147483647 h 5465"/>
              <a:gd name="T62" fmla="*/ 2147483647 w 2083"/>
              <a:gd name="T63" fmla="*/ 2147483647 h 5465"/>
              <a:gd name="T64" fmla="*/ 2147483647 w 2083"/>
              <a:gd name="T65" fmla="*/ 2147483647 h 5465"/>
              <a:gd name="T66" fmla="*/ 2147483647 w 2083"/>
              <a:gd name="T67" fmla="*/ 2147483647 h 5465"/>
              <a:gd name="T68" fmla="*/ 2147483647 w 2083"/>
              <a:gd name="T69" fmla="*/ 2147483647 h 5465"/>
              <a:gd name="T70" fmla="*/ 2147483647 w 2083"/>
              <a:gd name="T71" fmla="*/ 2147483647 h 5465"/>
              <a:gd name="T72" fmla="*/ 2147483647 w 2083"/>
              <a:gd name="T73" fmla="*/ 2147483647 h 5465"/>
              <a:gd name="T74" fmla="*/ 2147483647 w 2083"/>
              <a:gd name="T75" fmla="*/ 2147483647 h 5465"/>
              <a:gd name="T76" fmla="*/ 2147483647 w 2083"/>
              <a:gd name="T77" fmla="*/ 2147483647 h 5465"/>
              <a:gd name="T78" fmla="*/ 2147483647 w 2083"/>
              <a:gd name="T79" fmla="*/ 2147483647 h 5465"/>
              <a:gd name="T80" fmla="*/ 2147483647 w 2083"/>
              <a:gd name="T81" fmla="*/ 2147483647 h 5465"/>
              <a:gd name="T82" fmla="*/ 2147483647 w 2083"/>
              <a:gd name="T83" fmla="*/ 2147483647 h 5465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2083"/>
              <a:gd name="T127" fmla="*/ 0 h 5465"/>
              <a:gd name="T128" fmla="*/ 2083 w 2083"/>
              <a:gd name="T129" fmla="*/ 5465 h 5465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2083" h="5465">
                <a:moveTo>
                  <a:pt x="1469" y="432"/>
                </a:moveTo>
                <a:cubicBezTo>
                  <a:pt x="1469" y="194"/>
                  <a:pt x="1273" y="0"/>
                  <a:pt x="1032" y="0"/>
                </a:cubicBezTo>
                <a:cubicBezTo>
                  <a:pt x="791" y="0"/>
                  <a:pt x="595" y="194"/>
                  <a:pt x="595" y="432"/>
                </a:cubicBezTo>
                <a:cubicBezTo>
                  <a:pt x="595" y="671"/>
                  <a:pt x="791" y="864"/>
                  <a:pt x="1032" y="864"/>
                </a:cubicBezTo>
                <a:cubicBezTo>
                  <a:pt x="1273" y="864"/>
                  <a:pt x="1469" y="671"/>
                  <a:pt x="1469" y="432"/>
                </a:cubicBezTo>
                <a:close/>
                <a:moveTo>
                  <a:pt x="1581" y="1022"/>
                </a:moveTo>
                <a:lnTo>
                  <a:pt x="534" y="1022"/>
                </a:lnTo>
                <a:cubicBezTo>
                  <a:pt x="254" y="1008"/>
                  <a:pt x="15" y="1224"/>
                  <a:pt x="1" y="1504"/>
                </a:cubicBezTo>
                <a:cubicBezTo>
                  <a:pt x="1" y="1511"/>
                  <a:pt x="1" y="1518"/>
                  <a:pt x="0" y="1525"/>
                </a:cubicBezTo>
                <a:lnTo>
                  <a:pt x="0" y="3013"/>
                </a:lnTo>
                <a:cubicBezTo>
                  <a:pt x="11" y="3104"/>
                  <a:pt x="93" y="3170"/>
                  <a:pt x="184" y="3160"/>
                </a:cubicBezTo>
                <a:cubicBezTo>
                  <a:pt x="261" y="3151"/>
                  <a:pt x="322" y="3090"/>
                  <a:pt x="331" y="3013"/>
                </a:cubicBezTo>
                <a:lnTo>
                  <a:pt x="336" y="1733"/>
                </a:lnTo>
                <a:cubicBezTo>
                  <a:pt x="336" y="1691"/>
                  <a:pt x="370" y="1657"/>
                  <a:pt x="412" y="1657"/>
                </a:cubicBezTo>
                <a:cubicBezTo>
                  <a:pt x="454" y="1656"/>
                  <a:pt x="488" y="1691"/>
                  <a:pt x="488" y="1733"/>
                </a:cubicBezTo>
                <a:cubicBezTo>
                  <a:pt x="488" y="1733"/>
                  <a:pt x="488" y="1733"/>
                  <a:pt x="488" y="1733"/>
                </a:cubicBezTo>
                <a:lnTo>
                  <a:pt x="488" y="5239"/>
                </a:lnTo>
                <a:cubicBezTo>
                  <a:pt x="495" y="5366"/>
                  <a:pt x="605" y="5464"/>
                  <a:pt x="732" y="5457"/>
                </a:cubicBezTo>
                <a:cubicBezTo>
                  <a:pt x="850" y="5450"/>
                  <a:pt x="944" y="5356"/>
                  <a:pt x="951" y="5239"/>
                </a:cubicBezTo>
                <a:lnTo>
                  <a:pt x="951" y="3196"/>
                </a:lnTo>
                <a:cubicBezTo>
                  <a:pt x="989" y="3153"/>
                  <a:pt x="1055" y="3148"/>
                  <a:pt x="1099" y="3187"/>
                </a:cubicBezTo>
                <a:cubicBezTo>
                  <a:pt x="1102" y="3190"/>
                  <a:pt x="1105" y="3193"/>
                  <a:pt x="1108" y="3196"/>
                </a:cubicBezTo>
                <a:lnTo>
                  <a:pt x="1108" y="5239"/>
                </a:lnTo>
                <a:cubicBezTo>
                  <a:pt x="1117" y="5368"/>
                  <a:pt x="1228" y="5465"/>
                  <a:pt x="1358" y="5456"/>
                </a:cubicBezTo>
                <a:cubicBezTo>
                  <a:pt x="1474" y="5449"/>
                  <a:pt x="1568" y="5355"/>
                  <a:pt x="1575" y="5239"/>
                </a:cubicBezTo>
                <a:lnTo>
                  <a:pt x="1575" y="1728"/>
                </a:lnTo>
                <a:cubicBezTo>
                  <a:pt x="1569" y="1684"/>
                  <a:pt x="1599" y="1644"/>
                  <a:pt x="1642" y="1637"/>
                </a:cubicBezTo>
                <a:cubicBezTo>
                  <a:pt x="1686" y="1631"/>
                  <a:pt x="1726" y="1661"/>
                  <a:pt x="1733" y="1704"/>
                </a:cubicBezTo>
                <a:cubicBezTo>
                  <a:pt x="1734" y="1712"/>
                  <a:pt x="1734" y="1720"/>
                  <a:pt x="1733" y="1728"/>
                </a:cubicBezTo>
                <a:lnTo>
                  <a:pt x="1733" y="3013"/>
                </a:lnTo>
                <a:cubicBezTo>
                  <a:pt x="1743" y="3107"/>
                  <a:pt x="1828" y="3175"/>
                  <a:pt x="1922" y="3165"/>
                </a:cubicBezTo>
                <a:cubicBezTo>
                  <a:pt x="2002" y="3156"/>
                  <a:pt x="2065" y="3093"/>
                  <a:pt x="2073" y="3013"/>
                </a:cubicBezTo>
                <a:lnTo>
                  <a:pt x="2073" y="1525"/>
                </a:lnTo>
                <a:cubicBezTo>
                  <a:pt x="2083" y="1257"/>
                  <a:pt x="1874" y="1032"/>
                  <a:pt x="1606" y="1022"/>
                </a:cubicBezTo>
                <a:cubicBezTo>
                  <a:pt x="1597" y="1022"/>
                  <a:pt x="1589" y="1022"/>
                  <a:pt x="1581" y="1022"/>
                </a:cubicBezTo>
                <a:close/>
              </a:path>
            </a:pathLst>
          </a:custGeom>
          <a:noFill/>
          <a:ln w="12700">
            <a:solidFill>
              <a:schemeClr val="bg2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lIns="91436" tIns="45717" rIns="91436" bIns="45717"/>
          <a:lstStyle/>
          <a:p>
            <a:pPr>
              <a:defRPr/>
            </a:pPr>
            <a:endParaRPr lang="pt-BR"/>
          </a:p>
        </p:txBody>
      </p:sp>
      <p:sp>
        <p:nvSpPr>
          <p:cNvPr id="6" name="Oval Callout 1"/>
          <p:cNvSpPr/>
          <p:nvPr userDrawn="1"/>
        </p:nvSpPr>
        <p:spPr>
          <a:xfrm>
            <a:off x="8621713" y="885825"/>
            <a:ext cx="354012" cy="250825"/>
          </a:xfrm>
          <a:prstGeom prst="wedgeEllipseCallout">
            <a:avLst>
              <a:gd name="adj1" fmla="val -66161"/>
              <a:gd name="adj2" fmla="val -43615"/>
            </a:avLst>
          </a:prstGeom>
          <a:noFill/>
          <a:ln w="12700">
            <a:solidFill>
              <a:srgbClr val="FF9933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defTabSz="20892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7" name="Group 1"/>
          <p:cNvGrpSpPr>
            <a:grpSpLocks/>
          </p:cNvGrpSpPr>
          <p:nvPr userDrawn="1"/>
        </p:nvGrpSpPr>
        <p:grpSpPr bwMode="auto">
          <a:xfrm>
            <a:off x="8621233" y="1291140"/>
            <a:ext cx="353932" cy="339436"/>
            <a:chOff x="1200085" y="966246"/>
            <a:chExt cx="202002" cy="176754"/>
          </a:xfrm>
          <a:noFill/>
        </p:grpSpPr>
        <p:sp>
          <p:nvSpPr>
            <p:cNvPr id="8" name="Rounded Rectangle 2"/>
            <p:cNvSpPr/>
            <p:nvPr/>
          </p:nvSpPr>
          <p:spPr>
            <a:xfrm flipH="1">
              <a:off x="1200085" y="966246"/>
              <a:ext cx="202002" cy="131513"/>
            </a:xfrm>
            <a:prstGeom prst="roundRect">
              <a:avLst/>
            </a:prstGeom>
            <a:grpFill/>
            <a:ln w="12700">
              <a:solidFill>
                <a:srgbClr val="99C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" name="Rounded Rectangle 3"/>
            <p:cNvSpPr/>
            <p:nvPr/>
          </p:nvSpPr>
          <p:spPr>
            <a:xfrm flipH="1">
              <a:off x="1217445" y="984921"/>
              <a:ext cx="167283" cy="94164"/>
            </a:xfrm>
            <a:prstGeom prst="roundRect">
              <a:avLst/>
            </a:prstGeom>
            <a:grpFill/>
            <a:ln w="12700">
              <a:solidFill>
                <a:srgbClr val="99C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0" name="Rounded Rectangle 4"/>
            <p:cNvSpPr/>
            <p:nvPr/>
          </p:nvSpPr>
          <p:spPr>
            <a:xfrm flipH="1">
              <a:off x="1210080" y="1114856"/>
              <a:ext cx="182012" cy="28144"/>
            </a:xfrm>
            <a:prstGeom prst="roundRect">
              <a:avLst/>
            </a:prstGeom>
            <a:grpFill/>
            <a:ln w="12700">
              <a:solidFill>
                <a:srgbClr val="99C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0892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11" name="Oval Callout 1"/>
          <p:cNvSpPr/>
          <p:nvPr userDrawn="1"/>
        </p:nvSpPr>
        <p:spPr>
          <a:xfrm>
            <a:off x="8621713" y="1784350"/>
            <a:ext cx="354012" cy="195263"/>
          </a:xfrm>
          <a:prstGeom prst="wedgeEllipseCallout">
            <a:avLst>
              <a:gd name="adj1" fmla="val 37591"/>
              <a:gd name="adj2" fmla="val 78881"/>
            </a:avLst>
          </a:prstGeom>
          <a:noFill/>
          <a:ln w="12700">
            <a:solidFill>
              <a:srgbClr val="FFCC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defTabSz="208929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CaixaDeTexto 37"/>
          <p:cNvSpPr txBox="1">
            <a:spLocks noChangeArrowheads="1"/>
          </p:cNvSpPr>
          <p:nvPr userDrawn="1"/>
        </p:nvSpPr>
        <p:spPr bwMode="auto">
          <a:xfrm>
            <a:off x="8513390" y="5638800"/>
            <a:ext cx="6096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fld id="{62A23D76-1214-463F-B4A5-A6BD5845F9B8}" type="slidenum">
              <a:rPr lang="pt-BR" sz="2000" b="1">
                <a:solidFill>
                  <a:schemeClr val="bg1"/>
                </a:solidFill>
              </a:rPr>
              <a:pPr algn="ctr">
                <a:defRPr/>
              </a:pPr>
              <a:t>‹#›</a:t>
            </a:fld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14" name="Rectangle 3"/>
          <p:cNvSpPr txBox="1">
            <a:spLocks noChangeArrowheads="1"/>
          </p:cNvSpPr>
          <p:nvPr userDrawn="1"/>
        </p:nvSpPr>
        <p:spPr bwMode="auto">
          <a:xfrm>
            <a:off x="8532440" y="6237312"/>
            <a:ext cx="555149" cy="50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  <a:defRPr/>
            </a:pPr>
            <a:r>
              <a:rPr lang="pt-BR" sz="8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Barbosa e </a:t>
            </a:r>
            <a:r>
              <a:rPr lang="pt-BR" sz="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Silva    </a:t>
            </a:r>
            <a:r>
              <a:rPr lang="pt-BR" sz="8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+mn-lt"/>
              </a:rPr>
              <a:t>2010</a:t>
            </a:r>
            <a:endParaRPr lang="pt-BR" sz="800" dirty="0">
              <a:solidFill>
                <a:schemeClr val="tx2">
                  <a:lumMod val="20000"/>
                  <a:lumOff val="8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230316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pt-BR" smtClean="0"/>
              <a:t>Clique para editar o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3F4280-796B-4F18-AF67-E272DBC97D89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603AC3-577C-411D-AEF1-2F7C1951FCCC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2C381F-1433-4348-967E-AF8D266334CB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5A813C-264A-482A-96BE-EEC1FC80C4E3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CFB8B9-6BAE-458C-AFC1-D793DBAFF067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pt-BR" smtClean="0"/>
              <a:t>Clique para editar o estilo do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B0ACE8-9BD4-4B85-AD3B-0ACC73D33DBF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estilo do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t-BR" noProof="0" smtClean="0"/>
              <a:t>Clique no ícone para adicionar uma imagem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0F08F-EAA6-45CF-A55F-8097622CA442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76200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smtClean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225" y="5648325"/>
            <a:ext cx="549275" cy="396875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5FAE36F4-BBF0-4B80-81E3-3E19848A86FF}" type="slidenum">
              <a:rPr lang="pt-BR"/>
              <a:pPr>
                <a:defRPr/>
              </a:pPr>
              <a:t>‹#›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7456" y="4048919"/>
            <a:ext cx="23669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dirty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738" y="1646237"/>
            <a:ext cx="2438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7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  <p:sldLayoutId id="2147483873" r:id="rId10"/>
    <p:sldLayoutId id="2147483874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600" kern="1200" spc="-1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libri" pitchFamily="34" charset="0"/>
        </a:defRPr>
      </a:lvl9pPr>
    </p:titleStyle>
    <p:bodyStyle>
      <a:lvl1pPr marL="3429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4888" indent="-228600" algn="l" rtl="0" eaLnBrk="1" fontAlgn="base" hangingPunct="1">
        <a:spcBef>
          <a:spcPct val="20000"/>
        </a:spcBef>
        <a:spcAft>
          <a:spcPct val="0"/>
        </a:spcAft>
        <a:buClr>
          <a:srgbClr val="85776D"/>
        </a:buClr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279525" indent="-228600" algn="l" rtl="0" eaLnBrk="1" fontAlgn="base" hangingPunct="1">
        <a:spcBef>
          <a:spcPct val="20000"/>
        </a:spcBef>
        <a:spcAft>
          <a:spcPct val="0"/>
        </a:spcAft>
        <a:buClr>
          <a:srgbClr val="AEAFA9"/>
        </a:buClr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163" indent="-228600" algn="l" rtl="0" eaLnBrk="1" fontAlgn="base" hangingPunct="1">
        <a:spcBef>
          <a:spcPct val="20000"/>
        </a:spcBef>
        <a:spcAft>
          <a:spcPct val="0"/>
        </a:spcAft>
        <a:buClr>
          <a:srgbClr val="8D878B"/>
        </a:buClr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jpe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7544" y="2635225"/>
            <a:ext cx="8458200" cy="2593975"/>
          </a:xfrm>
        </p:spPr>
        <p:txBody>
          <a:bodyPr/>
          <a:lstStyle/>
          <a:p>
            <a:r>
              <a:rPr lang="pt-BR" dirty="0" smtClean="0"/>
              <a:t>Design de IHC</a:t>
            </a:r>
            <a:endParaRPr lang="pt-BR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7544" y="5334000"/>
            <a:ext cx="5791200" cy="1066800"/>
          </a:xfrm>
        </p:spPr>
        <p:txBody>
          <a:bodyPr/>
          <a:lstStyle/>
          <a:p>
            <a:r>
              <a:rPr lang="pt-BR" dirty="0" smtClean="0"/>
              <a:t>Capítulo 7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1176" y="152237"/>
            <a:ext cx="2242592" cy="1980619"/>
          </a:xfrm>
        </p:spPr>
        <p:txBody>
          <a:bodyPr/>
          <a:lstStyle/>
          <a:p>
            <a:pPr algn="r"/>
            <a:r>
              <a:rPr lang="pt-BR" sz="3200" dirty="0" smtClean="0"/>
              <a:t>Exemplo de Mapa de Objetivos dos Usuários</a:t>
            </a:r>
            <a:endParaRPr lang="pt-BR" sz="3200" dirty="0"/>
          </a:p>
        </p:txBody>
      </p:sp>
      <p:pic>
        <p:nvPicPr>
          <p:cNvPr id="3074" name="Picture 2" descr="D:\Meus Documentos\Docs\FTP\Livro de IHC\material para o site\figuras\Figura 7.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39464"/>
            <a:ext cx="5361979" cy="6582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46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4624"/>
            <a:ext cx="7931224" cy="1143000"/>
          </a:xfrm>
        </p:spPr>
        <p:txBody>
          <a:bodyPr/>
          <a:lstStyle/>
          <a:p>
            <a:r>
              <a:rPr lang="pt-BR" sz="3200" dirty="0" smtClean="0"/>
              <a:t>Esquema Conceitual de Signos: Conteúdo</a:t>
            </a:r>
            <a:endParaRPr lang="pt-BR" sz="3200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980728"/>
            <a:ext cx="5593680" cy="5790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2662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31224" cy="1143000"/>
          </a:xfrm>
        </p:spPr>
        <p:txBody>
          <a:bodyPr/>
          <a:lstStyle/>
          <a:p>
            <a:r>
              <a:rPr lang="pt-BR" sz="3800" dirty="0" smtClean="0"/>
              <a:t>Esquema Conceitual de Signos: Conteúdo</a:t>
            </a:r>
            <a:endParaRPr lang="pt-BR" sz="38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sz="2000" dirty="0"/>
              <a:t>À medida que o design avança, é possível </a:t>
            </a:r>
            <a:r>
              <a:rPr lang="pt-BR" sz="2000" dirty="0" smtClean="0"/>
              <a:t>definir </a:t>
            </a:r>
            <a:r>
              <a:rPr lang="pt-BR" sz="2000" dirty="0"/>
              <a:t>mais informações acerca dos </a:t>
            </a:r>
            <a:r>
              <a:rPr lang="pt-BR" sz="2000" dirty="0" smtClean="0"/>
              <a:t>signos</a:t>
            </a:r>
            <a:endParaRPr lang="pt-BR" sz="20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88" y="2422698"/>
            <a:ext cx="5898584" cy="2734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690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3232" cy="1143000"/>
          </a:xfrm>
        </p:spPr>
        <p:txBody>
          <a:bodyPr/>
          <a:lstStyle/>
          <a:p>
            <a:r>
              <a:rPr lang="pt-BR" sz="3200" dirty="0" smtClean="0"/>
              <a:t>Prevenção e Recuperação de </a:t>
            </a:r>
            <a:br>
              <a:rPr lang="pt-BR" sz="3200" dirty="0" smtClean="0"/>
            </a:br>
            <a:r>
              <a:rPr lang="pt-BR" sz="3200" dirty="0" smtClean="0"/>
              <a:t>Rupturas Comunicativas (1/2)</a:t>
            </a:r>
            <a:endParaRPr lang="pt-BR" sz="32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787208" cy="4800600"/>
          </a:xfrm>
        </p:spPr>
        <p:txBody>
          <a:bodyPr/>
          <a:lstStyle/>
          <a:p>
            <a:r>
              <a:rPr lang="pt-BR" sz="1900" b="1" dirty="0"/>
              <a:t>prevenção passiva</a:t>
            </a:r>
            <a:r>
              <a:rPr lang="pt-BR" sz="1900" dirty="0"/>
              <a:t> (PP): o </a:t>
            </a:r>
            <a:r>
              <a:rPr lang="pt-BR" sz="1900" dirty="0" smtClean="0"/>
              <a:t>preposto </a:t>
            </a:r>
            <a:r>
              <a:rPr lang="pt-BR" sz="1900" dirty="0"/>
              <a:t>do designer tenta evitar que haja </a:t>
            </a:r>
            <a:r>
              <a:rPr lang="pt-BR" sz="1900" dirty="0" smtClean="0"/>
              <a:t>uma ruptura</a:t>
            </a:r>
            <a:r>
              <a:rPr lang="pt-BR" sz="1900" dirty="0"/>
              <a:t>, fornecendo explicações sobre a linguagem de interface. Por </a:t>
            </a:r>
            <a:r>
              <a:rPr lang="pt-BR" sz="1900" dirty="0" smtClean="0"/>
              <a:t>exemplo</a:t>
            </a:r>
            <a:r>
              <a:rPr lang="pt-BR" sz="1900" dirty="0"/>
              <a:t>, apresenta uma dica de formato como “(</a:t>
            </a:r>
            <a:r>
              <a:rPr lang="pt-BR" sz="1900" dirty="0" err="1"/>
              <a:t>dd</a:t>
            </a:r>
            <a:r>
              <a:rPr lang="pt-BR" sz="1900" dirty="0"/>
              <a:t>/mm/</a:t>
            </a:r>
            <a:r>
              <a:rPr lang="pt-BR" sz="1900" dirty="0" err="1"/>
              <a:t>aaaa</a:t>
            </a:r>
            <a:r>
              <a:rPr lang="pt-BR" sz="1900" dirty="0"/>
              <a:t>)” ao lado de um </a:t>
            </a:r>
            <a:r>
              <a:rPr lang="pt-BR" sz="1900" dirty="0" smtClean="0"/>
              <a:t>campo </a:t>
            </a:r>
            <a:r>
              <a:rPr lang="pt-BR" sz="1900" dirty="0"/>
              <a:t>de data; ou uma instrução </a:t>
            </a:r>
            <a:r>
              <a:rPr lang="pt-BR" sz="1900" dirty="0" smtClean="0"/>
              <a:t>explícita </a:t>
            </a:r>
            <a:r>
              <a:rPr lang="pt-BR" sz="1900" dirty="0"/>
              <a:t>como “asterisco (*) indica campo </a:t>
            </a:r>
            <a:r>
              <a:rPr lang="pt-BR" sz="1900" dirty="0" smtClean="0"/>
              <a:t>obrigatório</a:t>
            </a:r>
            <a:r>
              <a:rPr lang="pt-BR" sz="1900" dirty="0"/>
              <a:t>”;</a:t>
            </a:r>
          </a:p>
          <a:p>
            <a:r>
              <a:rPr lang="pt-BR" sz="1900" b="1" dirty="0" smtClean="0"/>
              <a:t>prevenção </a:t>
            </a:r>
            <a:r>
              <a:rPr lang="pt-BR" sz="1900" b="1" dirty="0"/>
              <a:t>ativa</a:t>
            </a:r>
            <a:r>
              <a:rPr lang="pt-BR" sz="1900" dirty="0"/>
              <a:t> (PA): o preposto do designer impede que o usuário emita </a:t>
            </a:r>
            <a:r>
              <a:rPr lang="pt-BR" sz="1900" dirty="0" smtClean="0"/>
              <a:t>falas </a:t>
            </a:r>
            <a:r>
              <a:rPr lang="pt-BR" sz="1900" dirty="0"/>
              <a:t>inválidas que causem uma ruptura. Por exemplo, habilita ou </a:t>
            </a:r>
            <a:r>
              <a:rPr lang="pt-BR" sz="1900" dirty="0" smtClean="0"/>
              <a:t>desabilita um </a:t>
            </a:r>
            <a:r>
              <a:rPr lang="pt-BR" sz="1900" dirty="0"/>
              <a:t>botão de acordo com o estado atual do </a:t>
            </a:r>
            <a:r>
              <a:rPr lang="pt-BR" sz="1900" dirty="0" smtClean="0"/>
              <a:t>sistema ou </a:t>
            </a:r>
            <a:r>
              <a:rPr lang="pt-BR" sz="1900" dirty="0"/>
              <a:t>impede que o usuário </a:t>
            </a:r>
            <a:r>
              <a:rPr lang="pt-BR" sz="1900" dirty="0" smtClean="0"/>
              <a:t>digite </a:t>
            </a:r>
            <a:r>
              <a:rPr lang="pt-BR" sz="1900" dirty="0"/>
              <a:t>letras ou símbolos em campos </a:t>
            </a:r>
            <a:r>
              <a:rPr lang="pt-BR" sz="1900" dirty="0" smtClean="0"/>
              <a:t>numéricos;</a:t>
            </a:r>
            <a:endParaRPr lang="pt-BR" sz="1900" dirty="0"/>
          </a:p>
          <a:p>
            <a:r>
              <a:rPr lang="pt-BR" sz="1900" b="1" dirty="0" smtClean="0"/>
              <a:t>prevenção </a:t>
            </a:r>
            <a:r>
              <a:rPr lang="pt-BR" sz="1900" b="1" dirty="0"/>
              <a:t>apoiada</a:t>
            </a:r>
            <a:r>
              <a:rPr lang="pt-BR" sz="1900" dirty="0"/>
              <a:t> (ou alerta, AL): o preposto do designer, ao </a:t>
            </a:r>
            <a:r>
              <a:rPr lang="pt-BR" sz="1900" dirty="0" smtClean="0"/>
              <a:t>identificar uma </a:t>
            </a:r>
            <a:r>
              <a:rPr lang="pt-BR" sz="1900" dirty="0"/>
              <a:t>situação como causa potencial de uma ruptura, </a:t>
            </a:r>
            <a:r>
              <a:rPr lang="pt-BR" sz="1900" dirty="0" smtClean="0"/>
              <a:t>descreve </a:t>
            </a:r>
            <a:r>
              <a:rPr lang="pt-BR" sz="1900" dirty="0"/>
              <a:t>a situação </a:t>
            </a:r>
            <a:r>
              <a:rPr lang="pt-BR" sz="1900" dirty="0" smtClean="0"/>
              <a:t>e solicita </a:t>
            </a:r>
            <a:r>
              <a:rPr lang="pt-BR" sz="1900" dirty="0"/>
              <a:t>que o usuário tome uma decisão </a:t>
            </a:r>
            <a:r>
              <a:rPr lang="pt-BR" sz="1900" dirty="0" smtClean="0"/>
              <a:t>informada </a:t>
            </a:r>
            <a:r>
              <a:rPr lang="pt-BR" sz="1900" dirty="0"/>
              <a:t>sobre os rumos da </a:t>
            </a:r>
            <a:r>
              <a:rPr lang="pt-BR" sz="1900" dirty="0" smtClean="0"/>
              <a:t>interação</a:t>
            </a:r>
            <a:r>
              <a:rPr lang="pt-BR" sz="1900" dirty="0"/>
              <a:t>. </a:t>
            </a:r>
            <a:r>
              <a:rPr lang="pt-BR" sz="1900" dirty="0" smtClean="0"/>
              <a:t>Geralmente </a:t>
            </a:r>
            <a:r>
              <a:rPr lang="pt-BR" sz="1900" dirty="0"/>
              <a:t>esse </a:t>
            </a:r>
            <a:r>
              <a:rPr lang="pt-BR" sz="1900" dirty="0" smtClean="0"/>
              <a:t>mecanismo </a:t>
            </a:r>
            <a:r>
              <a:rPr lang="pt-BR" sz="1900" dirty="0"/>
              <a:t>é concretizado na interface </a:t>
            </a:r>
            <a:r>
              <a:rPr lang="pt-BR" sz="1900" dirty="0" smtClean="0"/>
              <a:t>por </a:t>
            </a:r>
            <a:r>
              <a:rPr lang="pt-BR" sz="1900" dirty="0"/>
              <a:t>diálogos de </a:t>
            </a:r>
            <a:r>
              <a:rPr lang="pt-BR" sz="1900" dirty="0" smtClean="0"/>
              <a:t>confirmação </a:t>
            </a:r>
            <a:r>
              <a:rPr lang="pt-BR" sz="1900" dirty="0"/>
              <a:t>(por </a:t>
            </a:r>
            <a:r>
              <a:rPr lang="pt-BR" sz="1900" dirty="0" smtClean="0"/>
              <a:t>exemplo</a:t>
            </a:r>
            <a:r>
              <a:rPr lang="pt-BR" sz="1900" dirty="0"/>
              <a:t>, “</a:t>
            </a:r>
            <a:r>
              <a:rPr lang="pt-BR" sz="1900" dirty="0" smtClean="0"/>
              <a:t>Arquivo </a:t>
            </a:r>
            <a:r>
              <a:rPr lang="pt-BR" sz="1900" dirty="0"/>
              <a:t>já existe, deseja </a:t>
            </a:r>
            <a:r>
              <a:rPr lang="pt-BR" sz="1900" dirty="0" smtClean="0"/>
              <a:t>sobrescrevê-lo</a:t>
            </a:r>
            <a:r>
              <a:rPr lang="pt-BR" sz="1900" dirty="0"/>
              <a:t>?”; “Foram feitas alterações no trabalho. Deseja armazená-las</a:t>
            </a:r>
            <a:r>
              <a:rPr lang="pt-BR" sz="1900" dirty="0" smtClean="0"/>
              <a:t>?”);</a:t>
            </a:r>
            <a:endParaRPr lang="pt-BR" sz="1900" dirty="0"/>
          </a:p>
        </p:txBody>
      </p:sp>
    </p:spTree>
    <p:extLst>
      <p:ext uri="{BB962C8B-B14F-4D97-AF65-F5344CB8AC3E}">
        <p14:creationId xmlns:p14="http://schemas.microsoft.com/office/powerpoint/2010/main" val="3468498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3232" cy="1143000"/>
          </a:xfrm>
        </p:spPr>
        <p:txBody>
          <a:bodyPr/>
          <a:lstStyle/>
          <a:p>
            <a:r>
              <a:rPr lang="pt-BR" sz="3200" dirty="0" smtClean="0"/>
              <a:t>Prevenção e Recuperação de </a:t>
            </a:r>
            <a:br>
              <a:rPr lang="pt-BR" sz="3200" dirty="0" smtClean="0"/>
            </a:br>
            <a:r>
              <a:rPr lang="pt-BR" sz="3200" dirty="0" smtClean="0"/>
              <a:t>Rupturas Comunicativas (2/2)</a:t>
            </a:r>
            <a:endParaRPr lang="pt-BR" sz="32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787208" cy="4800600"/>
          </a:xfrm>
        </p:spPr>
        <p:txBody>
          <a:bodyPr/>
          <a:lstStyle/>
          <a:p>
            <a:r>
              <a:rPr lang="pt-BR" sz="1900" b="1" dirty="0" smtClean="0"/>
              <a:t>recuperação </a:t>
            </a:r>
            <a:r>
              <a:rPr lang="pt-BR" sz="1900" b="1" dirty="0"/>
              <a:t>apoiada</a:t>
            </a:r>
            <a:r>
              <a:rPr lang="pt-BR" sz="1900" dirty="0"/>
              <a:t> (RA): após uma ruptura ter ocorrido, o preposto do </a:t>
            </a:r>
            <a:r>
              <a:rPr lang="pt-BR" sz="1900" dirty="0" smtClean="0"/>
              <a:t>designer </a:t>
            </a:r>
            <a:r>
              <a:rPr lang="pt-BR" sz="1900" dirty="0"/>
              <a:t>auxilia o usuário a se recuperar da ruptura. Ele descreve a </a:t>
            </a:r>
            <a:r>
              <a:rPr lang="pt-BR" sz="1900" dirty="0" smtClean="0"/>
              <a:t>ruptura e </a:t>
            </a:r>
            <a:r>
              <a:rPr lang="pt-BR" sz="1900" dirty="0"/>
              <a:t>oferece ao usuário a oportunidade de retomar a conversa de forma </a:t>
            </a:r>
            <a:r>
              <a:rPr lang="pt-BR" sz="1900" dirty="0" smtClean="0"/>
              <a:t>produtiva</a:t>
            </a:r>
            <a:r>
              <a:rPr lang="pt-BR" sz="1900" dirty="0"/>
              <a:t>. Por exemplo, quando o usuário preenche um campo incorretamente, o </a:t>
            </a:r>
            <a:r>
              <a:rPr lang="pt-BR" sz="1900" dirty="0" smtClean="0"/>
              <a:t>preposto </a:t>
            </a:r>
            <a:r>
              <a:rPr lang="pt-BR" sz="1900" dirty="0"/>
              <a:t>apresenta uma mensagem descrevendo o erro no preenchimento e </a:t>
            </a:r>
            <a:r>
              <a:rPr lang="pt-BR" sz="1900" dirty="0" smtClean="0"/>
              <a:t>destaca </a:t>
            </a:r>
            <a:r>
              <a:rPr lang="pt-BR" sz="1900" dirty="0"/>
              <a:t>o campo a ser corrigido, esperando que o usuário assim o faça;</a:t>
            </a:r>
          </a:p>
          <a:p>
            <a:r>
              <a:rPr lang="pt-BR" sz="1900" b="1" dirty="0" smtClean="0"/>
              <a:t>captura </a:t>
            </a:r>
            <a:r>
              <a:rPr lang="pt-BR" sz="1900" b="1" dirty="0"/>
              <a:t>de erro</a:t>
            </a:r>
            <a:r>
              <a:rPr lang="pt-BR" sz="1900" dirty="0"/>
              <a:t> (CE): após uma ruptura ter ocorrido, o preposto do </a:t>
            </a:r>
            <a:r>
              <a:rPr lang="pt-BR" sz="1900" dirty="0" smtClean="0"/>
              <a:t>designer identifica </a:t>
            </a:r>
            <a:r>
              <a:rPr lang="pt-BR" sz="1900" dirty="0"/>
              <a:t>que </a:t>
            </a:r>
            <a:r>
              <a:rPr lang="pt-BR" sz="1900" dirty="0" smtClean="0"/>
              <a:t>o </a:t>
            </a:r>
            <a:r>
              <a:rPr lang="pt-BR" sz="1900" dirty="0"/>
              <a:t>usuário </a:t>
            </a:r>
            <a:r>
              <a:rPr lang="pt-BR" sz="1900" dirty="0" smtClean="0"/>
              <a:t>não pode se </a:t>
            </a:r>
            <a:r>
              <a:rPr lang="pt-BR" sz="1900" dirty="0"/>
              <a:t>recuperar dela através da </a:t>
            </a:r>
            <a:r>
              <a:rPr lang="pt-BR" sz="1900" dirty="0" smtClean="0"/>
              <a:t>interface </a:t>
            </a:r>
            <a:r>
              <a:rPr lang="pt-BR" sz="1900" dirty="0"/>
              <a:t>do próprio sistema. Nesse caso, o preposto descreve </a:t>
            </a:r>
            <a:r>
              <a:rPr lang="pt-BR" sz="1900" dirty="0" smtClean="0"/>
              <a:t>a </a:t>
            </a:r>
            <a:r>
              <a:rPr lang="pt-BR" sz="1900" dirty="0"/>
              <a:t>ruptura e, se possível, indica ao usuário algo que ele possa fazer fora do </a:t>
            </a:r>
            <a:r>
              <a:rPr lang="pt-BR" sz="1900" dirty="0" smtClean="0"/>
              <a:t>sistema </a:t>
            </a:r>
            <a:r>
              <a:rPr lang="pt-BR" sz="1900" dirty="0"/>
              <a:t>para retomar uma conversa produtiva com o sistema no futuro. Por </a:t>
            </a:r>
            <a:r>
              <a:rPr lang="pt-BR" sz="1900" dirty="0" smtClean="0"/>
              <a:t>exemplo</a:t>
            </a:r>
            <a:r>
              <a:rPr lang="pt-BR" sz="1900" dirty="0"/>
              <a:t>, no caso de um arquivo corrompido, o preposto pode apresentar a </a:t>
            </a:r>
            <a:r>
              <a:rPr lang="pt-BR" sz="1900" dirty="0" smtClean="0"/>
              <a:t>mensagem </a:t>
            </a:r>
            <a:r>
              <a:rPr lang="pt-BR" sz="1900" dirty="0"/>
              <a:t>“O arquivo está corrompido. Tente copiá-lo novamente da sua </a:t>
            </a:r>
            <a:r>
              <a:rPr lang="pt-BR" sz="1900" dirty="0" smtClean="0"/>
              <a:t>origem</a:t>
            </a:r>
            <a:r>
              <a:rPr lang="pt-BR" sz="1900" dirty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277755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3232" cy="1143000"/>
          </a:xfrm>
        </p:spPr>
        <p:txBody>
          <a:bodyPr/>
          <a:lstStyle/>
          <a:p>
            <a:r>
              <a:rPr lang="pt-BR" sz="3200" dirty="0" smtClean="0"/>
              <a:t>Exemplo de Prevenção e Recuperação </a:t>
            </a:r>
            <a:br>
              <a:rPr lang="pt-BR" sz="3200" dirty="0" smtClean="0"/>
            </a:br>
            <a:r>
              <a:rPr lang="pt-BR" sz="3200" dirty="0" smtClean="0"/>
              <a:t>de Rupturas Comunicativas</a:t>
            </a:r>
            <a:endParaRPr lang="pt-BR" sz="32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666" y="1557333"/>
            <a:ext cx="6626718" cy="2735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86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3800" dirty="0" smtClean="0"/>
              <a:t>Modelo Hierárquico de Tarefas Adaptado</a:t>
            </a:r>
            <a:endParaRPr lang="pt-BR" sz="3800" dirty="0"/>
          </a:p>
        </p:txBody>
      </p:sp>
      <p:pic>
        <p:nvPicPr>
          <p:cNvPr id="7176" name="Picture 8" descr="D:\Meus Documentos\Docs\FTP\Livro de IHC\material para o site\figuras\Figura 7.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557338"/>
            <a:ext cx="5096600" cy="334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upo 4"/>
          <p:cNvGrpSpPr/>
          <p:nvPr/>
        </p:nvGrpSpPr>
        <p:grpSpPr>
          <a:xfrm>
            <a:off x="6285486" y="1557337"/>
            <a:ext cx="1925132" cy="719328"/>
            <a:chOff x="6285486" y="1557337"/>
            <a:chExt cx="1925132" cy="719328"/>
          </a:xfrm>
        </p:grpSpPr>
        <p:pic>
          <p:nvPicPr>
            <p:cNvPr id="7170" name="Picture 2" descr="D:\Meus Documentos\Docs\FTP\Livro de IHC\material para o site\figuras\Figura 7.5a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5486" y="1557337"/>
              <a:ext cx="863194" cy="7193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CaixaDeTexto 3"/>
            <p:cNvSpPr txBox="1"/>
            <p:nvPr/>
          </p:nvSpPr>
          <p:spPr>
            <a:xfrm>
              <a:off x="7205982" y="1763113"/>
              <a:ext cx="100463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100" dirty="0" smtClean="0">
                  <a:latin typeface="+mn-lt"/>
                </a:rPr>
                <a:t>sequencial</a:t>
              </a:r>
              <a:endParaRPr lang="pt-BR" sz="1200" dirty="0">
                <a:latin typeface="+mn-lt"/>
              </a:endParaRPr>
            </a:p>
          </p:txBody>
        </p:sp>
      </p:grpSp>
      <p:grpSp>
        <p:nvGrpSpPr>
          <p:cNvPr id="6" name="Grupo 5"/>
          <p:cNvGrpSpPr/>
          <p:nvPr/>
        </p:nvGrpSpPr>
        <p:grpSpPr>
          <a:xfrm>
            <a:off x="6285486" y="2624729"/>
            <a:ext cx="2000496" cy="719328"/>
            <a:chOff x="6285486" y="2715881"/>
            <a:chExt cx="2000496" cy="719328"/>
          </a:xfrm>
        </p:grpSpPr>
        <p:pic>
          <p:nvPicPr>
            <p:cNvPr id="7171" name="Picture 3" descr="D:\Meus Documentos\Docs\FTP\Livro de IHC\material para o site\figuras\Figura 7.5b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5486" y="2715881"/>
              <a:ext cx="863194" cy="7193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CaixaDeTexto 11"/>
            <p:cNvSpPr txBox="1"/>
            <p:nvPr/>
          </p:nvSpPr>
          <p:spPr>
            <a:xfrm>
              <a:off x="7205982" y="2813935"/>
              <a:ext cx="10800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100" dirty="0" smtClean="0">
                  <a:latin typeface="+mn-lt"/>
                </a:rPr>
                <a:t>independente de ordem</a:t>
              </a:r>
              <a:endParaRPr lang="pt-BR" sz="1100" dirty="0">
                <a:latin typeface="+mn-lt"/>
              </a:endParaRPr>
            </a:p>
          </p:txBody>
        </p:sp>
      </p:grpSp>
      <p:grpSp>
        <p:nvGrpSpPr>
          <p:cNvPr id="7" name="Grupo 6"/>
          <p:cNvGrpSpPr/>
          <p:nvPr/>
        </p:nvGrpSpPr>
        <p:grpSpPr>
          <a:xfrm>
            <a:off x="6285486" y="3692121"/>
            <a:ext cx="1933688" cy="719328"/>
            <a:chOff x="6285486" y="3721244"/>
            <a:chExt cx="1933688" cy="719328"/>
          </a:xfrm>
        </p:grpSpPr>
        <p:pic>
          <p:nvPicPr>
            <p:cNvPr id="7172" name="Picture 4" descr="D:\Meus Documentos\Docs\FTP\Livro de IHC\material para o site\figuras\Figura 7.5c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5486" y="3721244"/>
              <a:ext cx="863194" cy="7193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CaixaDeTexto 12"/>
            <p:cNvSpPr txBox="1"/>
            <p:nvPr/>
          </p:nvSpPr>
          <p:spPr>
            <a:xfrm>
              <a:off x="7205982" y="3927020"/>
              <a:ext cx="10131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100" dirty="0" smtClean="0">
                  <a:latin typeface="+mn-lt"/>
                </a:rPr>
                <a:t>alternativa</a:t>
              </a:r>
              <a:endParaRPr lang="pt-BR" sz="1200" dirty="0">
                <a:latin typeface="+mn-lt"/>
              </a:endParaRPr>
            </a:p>
          </p:txBody>
        </p:sp>
      </p:grpSp>
      <p:grpSp>
        <p:nvGrpSpPr>
          <p:cNvPr id="9" name="Grupo 8"/>
          <p:cNvGrpSpPr/>
          <p:nvPr/>
        </p:nvGrpSpPr>
        <p:grpSpPr>
          <a:xfrm>
            <a:off x="6502504" y="5391920"/>
            <a:ext cx="1524031" cy="284343"/>
            <a:chOff x="6502504" y="5415537"/>
            <a:chExt cx="1524031" cy="284343"/>
          </a:xfrm>
        </p:grpSpPr>
        <p:pic>
          <p:nvPicPr>
            <p:cNvPr id="7173" name="Picture 5" descr="D:\Meus Documentos\Docs\FTP\Livro de IHC\material para o site\figuras\Figura 7.5d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2504" y="5438971"/>
              <a:ext cx="429158" cy="2609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CaixaDeTexto 13"/>
            <p:cNvSpPr txBox="1"/>
            <p:nvPr/>
          </p:nvSpPr>
          <p:spPr>
            <a:xfrm>
              <a:off x="7205982" y="5415537"/>
              <a:ext cx="8205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100" dirty="0" smtClean="0">
                  <a:latin typeface="+mn-lt"/>
                </a:rPr>
                <a:t>iterativa</a:t>
              </a:r>
              <a:endParaRPr lang="pt-BR" sz="1200" dirty="0">
                <a:latin typeface="+mn-lt"/>
              </a:endParaRP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6228184" y="6024328"/>
            <a:ext cx="1698355" cy="573024"/>
            <a:chOff x="6228184" y="6024328"/>
            <a:chExt cx="1698355" cy="573024"/>
          </a:xfrm>
        </p:grpSpPr>
        <p:pic>
          <p:nvPicPr>
            <p:cNvPr id="7174" name="Picture 6" descr="D:\Meus Documentos\Docs\FTP\Livro de IHC\material para o site\figuras\Figura 7.5e.jp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8184" y="6024328"/>
              <a:ext cx="977798" cy="5730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CaixaDeTexto 14"/>
            <p:cNvSpPr txBox="1"/>
            <p:nvPr/>
          </p:nvSpPr>
          <p:spPr>
            <a:xfrm>
              <a:off x="7205982" y="6156952"/>
              <a:ext cx="720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100" dirty="0" smtClean="0">
                  <a:latin typeface="+mn-lt"/>
                </a:rPr>
                <a:t>ubíqua</a:t>
              </a:r>
              <a:endParaRPr lang="pt-BR" sz="1200" dirty="0">
                <a:latin typeface="+mn-lt"/>
              </a:endParaRPr>
            </a:p>
          </p:txBody>
        </p:sp>
      </p:grpSp>
      <p:grpSp>
        <p:nvGrpSpPr>
          <p:cNvPr id="8" name="Grupo 7"/>
          <p:cNvGrpSpPr/>
          <p:nvPr/>
        </p:nvGrpSpPr>
        <p:grpSpPr>
          <a:xfrm>
            <a:off x="6502504" y="4759513"/>
            <a:ext cx="1546023" cy="284343"/>
            <a:chOff x="6502504" y="4850793"/>
            <a:chExt cx="1546023" cy="284343"/>
          </a:xfrm>
        </p:grpSpPr>
        <p:pic>
          <p:nvPicPr>
            <p:cNvPr id="7175" name="Picture 7" descr="D:\Meus Documentos\Docs\FTP\Livro de IHC\material para o site\figuras\Figura 7.5f.jp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2504" y="4874227"/>
              <a:ext cx="429158" cy="2609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CaixaDeTexto 15"/>
            <p:cNvSpPr txBox="1"/>
            <p:nvPr/>
          </p:nvSpPr>
          <p:spPr>
            <a:xfrm>
              <a:off x="7205982" y="4850793"/>
              <a:ext cx="8425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100" dirty="0" smtClean="0">
                  <a:latin typeface="+mn-lt"/>
                </a:rPr>
                <a:t>opcional</a:t>
              </a:r>
              <a:endParaRPr lang="pt-BR" sz="1200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709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Modelagem de Interação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787208" cy="4800600"/>
          </a:xfrm>
        </p:spPr>
        <p:txBody>
          <a:bodyPr/>
          <a:lstStyle/>
          <a:p>
            <a:pPr marL="114300" indent="0">
              <a:buNone/>
            </a:pPr>
            <a:r>
              <a:rPr lang="pt-BR" sz="2400" dirty="0" err="1"/>
              <a:t>MoLIC</a:t>
            </a:r>
            <a:r>
              <a:rPr lang="pt-BR" sz="2400" dirty="0"/>
              <a:t> (</a:t>
            </a:r>
            <a:r>
              <a:rPr lang="pt-BR" sz="2400" i="1" dirty="0" err="1"/>
              <a:t>Modeling</a:t>
            </a:r>
            <a:r>
              <a:rPr lang="pt-BR" sz="2400" i="1" dirty="0"/>
              <a:t> </a:t>
            </a:r>
            <a:r>
              <a:rPr lang="pt-BR" sz="2400" i="1" dirty="0" err="1" smtClean="0"/>
              <a:t>Language</a:t>
            </a:r>
            <a:r>
              <a:rPr lang="pt-BR" sz="2400" i="1" dirty="0" smtClean="0"/>
              <a:t> </a:t>
            </a:r>
            <a:r>
              <a:rPr lang="pt-BR" sz="2400" i="1" dirty="0"/>
              <a:t>for </a:t>
            </a:r>
            <a:r>
              <a:rPr lang="pt-BR" sz="2400" i="1" dirty="0" err="1"/>
              <a:t>Interaction</a:t>
            </a:r>
            <a:r>
              <a:rPr lang="pt-BR" sz="2400" i="1" dirty="0"/>
              <a:t> as </a:t>
            </a:r>
            <a:r>
              <a:rPr lang="pt-BR" sz="2400" i="1" dirty="0" err="1" smtClean="0"/>
              <a:t>Conversation</a:t>
            </a:r>
            <a:r>
              <a:rPr lang="pt-BR" sz="2400" dirty="0" smtClean="0"/>
              <a:t>) </a:t>
            </a:r>
          </a:p>
          <a:p>
            <a:pPr marL="114300" indent="0">
              <a:buNone/>
            </a:pPr>
            <a:r>
              <a:rPr lang="pt-BR" sz="2400" dirty="0" smtClean="0"/>
              <a:t>é </a:t>
            </a:r>
            <a:r>
              <a:rPr lang="pt-BR" sz="2400" dirty="0"/>
              <a:t>uma </a:t>
            </a:r>
            <a:r>
              <a:rPr lang="pt-BR" sz="2400" dirty="0" smtClean="0"/>
              <a:t>linguagem </a:t>
            </a:r>
            <a:r>
              <a:rPr lang="pt-BR" sz="2400" dirty="0"/>
              <a:t>para a </a:t>
            </a:r>
            <a:r>
              <a:rPr lang="pt-BR" sz="2400" dirty="0" smtClean="0"/>
              <a:t>modelagem </a:t>
            </a:r>
            <a:r>
              <a:rPr lang="pt-BR" sz="2400" dirty="0"/>
              <a:t>da </a:t>
            </a:r>
            <a:r>
              <a:rPr lang="pt-BR" sz="2400" dirty="0" smtClean="0"/>
              <a:t>interação </a:t>
            </a:r>
            <a:r>
              <a:rPr lang="pt-BR" sz="2400" dirty="0"/>
              <a:t>humano-computador como uma </a:t>
            </a:r>
            <a:r>
              <a:rPr lang="pt-BR" sz="2400" dirty="0" smtClean="0"/>
              <a:t>conversa</a:t>
            </a:r>
            <a:endParaRPr lang="pt-BR" sz="2400" dirty="0"/>
          </a:p>
        </p:txBody>
      </p:sp>
      <p:pic>
        <p:nvPicPr>
          <p:cNvPr id="8195" name="Picture 3" descr="D:\Meus Documentos\Docs\FTP\Livro de IHC\material para o site\figuras\Figura 7.1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3284984"/>
            <a:ext cx="3012851" cy="2550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D:\Meus Documentos\Docs\FTP\Livro de IHC\material para o site\figuras\Figura 7.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284984"/>
            <a:ext cx="2547090" cy="121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35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59216" cy="1143000"/>
          </a:xfrm>
        </p:spPr>
        <p:txBody>
          <a:bodyPr/>
          <a:lstStyle/>
          <a:p>
            <a:r>
              <a:rPr lang="pt-BR" dirty="0" smtClean="0"/>
              <a:t>Construção dos diagramas </a:t>
            </a:r>
            <a:r>
              <a:rPr lang="pt-BR" dirty="0" err="1" smtClean="0"/>
              <a:t>MoLIC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787208" cy="4800600"/>
          </a:xfrm>
        </p:spPr>
        <p:txBody>
          <a:bodyPr/>
          <a:lstStyle/>
          <a:p>
            <a:pPr marL="114300" indent="0">
              <a:buNone/>
            </a:pPr>
            <a:r>
              <a:rPr lang="pt-BR" sz="2000" dirty="0" smtClean="0"/>
              <a:t>Os </a:t>
            </a:r>
            <a:r>
              <a:rPr lang="pt-BR" sz="2000" dirty="0"/>
              <a:t>designers </a:t>
            </a:r>
            <a:r>
              <a:rPr lang="pt-BR" sz="2000" dirty="0" smtClean="0"/>
              <a:t>devem reﬂetir sobre </a:t>
            </a:r>
            <a:r>
              <a:rPr lang="pt-BR" sz="2000" dirty="0"/>
              <a:t>as seguintes questões:</a:t>
            </a:r>
          </a:p>
          <a:p>
            <a:r>
              <a:rPr lang="pt-BR" sz="2000" dirty="0"/>
              <a:t>tópicos das conversas em direção a um </a:t>
            </a:r>
            <a:r>
              <a:rPr lang="pt-BR" sz="2000" dirty="0" smtClean="0"/>
              <a:t>objetivo</a:t>
            </a:r>
            <a:endParaRPr lang="pt-BR" sz="2000" dirty="0"/>
          </a:p>
          <a:p>
            <a:r>
              <a:rPr lang="pt-BR" sz="2000" dirty="0"/>
              <a:t>conversas alternativas em direção a um mesmo objetivo, possivelmente endereçando as necessidades e preferências de diferentes </a:t>
            </a:r>
            <a:r>
              <a:rPr lang="pt-BR" sz="2000" dirty="0" smtClean="0"/>
              <a:t>perfis </a:t>
            </a:r>
            <a:r>
              <a:rPr lang="pt-BR" sz="2000" dirty="0"/>
              <a:t>de </a:t>
            </a:r>
            <a:r>
              <a:rPr lang="pt-BR" sz="2000" dirty="0" smtClean="0"/>
              <a:t>usuários</a:t>
            </a:r>
            <a:endParaRPr lang="pt-BR" sz="2000" dirty="0"/>
          </a:p>
          <a:p>
            <a:r>
              <a:rPr lang="pt-BR" sz="2000" dirty="0"/>
              <a:t>mudanças de tópico relativas a objetivos instrumentais </a:t>
            </a:r>
            <a:r>
              <a:rPr lang="pt-BR" sz="2000" dirty="0" smtClean="0"/>
              <a:t>diretos  </a:t>
            </a:r>
            <a:r>
              <a:rPr lang="pt-BR" sz="2000" dirty="0"/>
              <a:t></a:t>
            </a:r>
          </a:p>
          <a:p>
            <a:r>
              <a:rPr lang="pt-BR" sz="2000" dirty="0"/>
              <a:t>conversas para a recuperação de rupturas, i.e., mecanismos para os usuários se recuperarem de problemas na comunicação com o preposto do </a:t>
            </a:r>
            <a:r>
              <a:rPr lang="pt-BR" sz="2000" dirty="0" smtClean="0"/>
              <a:t>usuário</a:t>
            </a:r>
            <a:endParaRPr lang="pt-BR" sz="2000" dirty="0"/>
          </a:p>
          <a:p>
            <a:r>
              <a:rPr lang="pt-BR" sz="2000" dirty="0"/>
              <a:t>a consistência entre caminhos de interação semelhantes ou </a:t>
            </a:r>
            <a:r>
              <a:rPr lang="pt-BR" sz="2000" dirty="0" smtClean="0"/>
              <a:t>análogos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819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3800" dirty="0" smtClean="0"/>
              <a:t>Construindo um diagrama MoLIC: partindo dos objetivos do usuário</a:t>
            </a:r>
            <a:endParaRPr lang="pt-BR" sz="3800" dirty="0"/>
          </a:p>
        </p:txBody>
      </p:sp>
      <p:pic>
        <p:nvPicPr>
          <p:cNvPr id="9218" name="Picture 2" descr="D:\Meus Documentos\Docs\FTP\Livro de IHC\material para o site\figuras\Figura 7.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49" y="1555800"/>
            <a:ext cx="6549573" cy="468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34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4500" dirty="0" smtClean="0"/>
              <a:t>Representações e Aspectos de IHC</a:t>
            </a:r>
            <a:endParaRPr lang="pt-BR" sz="45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 descr="D:\Meus Documentos\Docs\FTP\Livro de IHC\material para o site\figuras\Figura 7.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621855"/>
            <a:ext cx="6698754" cy="432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96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3800" dirty="0"/>
              <a:t>Construindo um diagrama MoLIC</a:t>
            </a:r>
            <a:r>
              <a:rPr lang="pt-BR" sz="3800" dirty="0" smtClean="0"/>
              <a:t>: </a:t>
            </a:r>
            <a:br>
              <a:rPr lang="pt-BR" sz="3800" dirty="0" smtClean="0"/>
            </a:br>
            <a:r>
              <a:rPr lang="pt-BR" sz="3800" dirty="0" smtClean="0"/>
              <a:t>falas de transição</a:t>
            </a:r>
            <a:endParaRPr lang="pt-BR" sz="3800" dirty="0"/>
          </a:p>
        </p:txBody>
      </p:sp>
      <p:pic>
        <p:nvPicPr>
          <p:cNvPr id="10242" name="Picture 2" descr="D:\Meus Documentos\Docs\FTP\Livro de IHC\material para o site\figuras\Figura 7.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32" y="2564904"/>
            <a:ext cx="6295215" cy="172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467544" y="1557338"/>
            <a:ext cx="6818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tx2"/>
                </a:solidFill>
                <a:latin typeface="+mn-lt"/>
              </a:rPr>
              <a:t>mudanças de tópico em </a:t>
            </a:r>
            <a:r>
              <a:rPr lang="pt-BR" b="1" dirty="0" smtClean="0">
                <a:solidFill>
                  <a:schemeClr val="tx2"/>
                </a:solidFill>
                <a:latin typeface="+mn-lt"/>
              </a:rPr>
              <a:t>determinados</a:t>
            </a:r>
            <a:r>
              <a:rPr lang="pt-BR" dirty="0" smtClean="0">
                <a:solidFill>
                  <a:schemeClr val="tx2"/>
                </a:solidFill>
                <a:latin typeface="+mn-lt"/>
              </a:rPr>
              <a:t> momentos da interação (cenas)</a:t>
            </a:r>
            <a:endParaRPr lang="pt-BR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9558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3800" dirty="0"/>
              <a:t>Construindo um diagrama MoLIC</a:t>
            </a:r>
            <a:r>
              <a:rPr lang="pt-BR" sz="3800" dirty="0" smtClean="0"/>
              <a:t>: </a:t>
            </a:r>
            <a:br>
              <a:rPr lang="pt-BR" sz="3800" dirty="0" smtClean="0"/>
            </a:br>
            <a:r>
              <a:rPr lang="pt-BR" sz="3800" dirty="0" smtClean="0"/>
              <a:t>definindo acessos ubíquos</a:t>
            </a:r>
            <a:endParaRPr lang="pt-BR" sz="3800" dirty="0"/>
          </a:p>
        </p:txBody>
      </p:sp>
      <p:sp>
        <p:nvSpPr>
          <p:cNvPr id="3" name="CaixaDeTexto 2"/>
          <p:cNvSpPr txBox="1"/>
          <p:nvPr/>
        </p:nvSpPr>
        <p:spPr>
          <a:xfrm>
            <a:off x="467544" y="1557338"/>
            <a:ext cx="5515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tx2"/>
                </a:solidFill>
                <a:latin typeface="+mn-lt"/>
              </a:rPr>
              <a:t>mudanças de tópico em </a:t>
            </a:r>
            <a:r>
              <a:rPr lang="pt-BR" b="1" dirty="0" smtClean="0">
                <a:solidFill>
                  <a:schemeClr val="tx2"/>
                </a:solidFill>
                <a:latin typeface="+mn-lt"/>
              </a:rPr>
              <a:t>qualquer</a:t>
            </a:r>
            <a:r>
              <a:rPr lang="pt-BR" dirty="0" smtClean="0">
                <a:solidFill>
                  <a:schemeClr val="tx2"/>
                </a:solidFill>
                <a:latin typeface="+mn-lt"/>
              </a:rPr>
              <a:t> momento da interação</a:t>
            </a:r>
            <a:endParaRPr lang="pt-BR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5" name="Picture 2" descr="D:\Meus Documentos\Docs\FTP\Livro de IHC\material para o site\figuras\Figura 7.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49" y="2493442"/>
            <a:ext cx="6376315" cy="259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646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3600" dirty="0"/>
              <a:t>Construindo um diagrama MoLIC</a:t>
            </a:r>
            <a:r>
              <a:rPr lang="pt-BR" sz="3600" dirty="0" smtClean="0"/>
              <a:t>: </a:t>
            </a:r>
            <a:br>
              <a:rPr lang="pt-BR" sz="3600" dirty="0" smtClean="0"/>
            </a:br>
            <a:r>
              <a:rPr lang="pt-BR" sz="3600" dirty="0" smtClean="0"/>
              <a:t>pontos de abertura e encerramento</a:t>
            </a:r>
            <a:endParaRPr lang="pt-BR" sz="36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7544" y="1557338"/>
            <a:ext cx="4093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tx2"/>
                </a:solidFill>
                <a:latin typeface="+mn-lt"/>
              </a:rPr>
              <a:t>por onde </a:t>
            </a:r>
            <a:r>
              <a:rPr lang="pt-BR" b="1" dirty="0" smtClean="0">
                <a:solidFill>
                  <a:schemeClr val="tx2"/>
                </a:solidFill>
                <a:latin typeface="+mn-lt"/>
              </a:rPr>
              <a:t>começar</a:t>
            </a:r>
            <a:r>
              <a:rPr lang="pt-BR" dirty="0" smtClean="0">
                <a:solidFill>
                  <a:schemeClr val="tx2"/>
                </a:solidFill>
                <a:latin typeface="+mn-lt"/>
              </a:rPr>
              <a:t> e </a:t>
            </a:r>
            <a:r>
              <a:rPr lang="pt-BR" b="1" dirty="0" smtClean="0">
                <a:solidFill>
                  <a:schemeClr val="tx2"/>
                </a:solidFill>
                <a:latin typeface="+mn-lt"/>
              </a:rPr>
              <a:t>terminar</a:t>
            </a:r>
            <a:r>
              <a:rPr lang="pt-BR" dirty="0" smtClean="0">
                <a:solidFill>
                  <a:schemeClr val="tx2"/>
                </a:solidFill>
                <a:latin typeface="+mn-lt"/>
              </a:rPr>
              <a:t> a conversa?</a:t>
            </a:r>
            <a:endParaRPr lang="pt-BR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11267" name="Picture 3" descr="D:\Meus Documentos\Docs\FTP\Livro de IHC\material para o site\figuras\Figura 7.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348880"/>
            <a:ext cx="3325560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D:\Meus Documentos\Docs\FTP\Livro de IHC\material para o site\figuras\Figura 7.1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527123"/>
            <a:ext cx="3240360" cy="1782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289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3600" dirty="0"/>
              <a:t>Construindo um diagrama MoLIC</a:t>
            </a:r>
            <a:r>
              <a:rPr lang="pt-BR" sz="3600" dirty="0" smtClean="0"/>
              <a:t>:  </a:t>
            </a:r>
            <a:br>
              <a:rPr lang="pt-BR" sz="3600" dirty="0" smtClean="0"/>
            </a:br>
            <a:r>
              <a:rPr lang="pt-BR" sz="3600" dirty="0" smtClean="0"/>
              <a:t>processo do sistema</a:t>
            </a:r>
            <a:endParaRPr lang="pt-BR" sz="36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7544" y="1557338"/>
            <a:ext cx="7245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tx2"/>
                </a:solidFill>
                <a:latin typeface="+mn-lt"/>
              </a:rPr>
              <a:t>o </a:t>
            </a:r>
            <a:r>
              <a:rPr lang="pt-BR" b="1" dirty="0" smtClean="0">
                <a:solidFill>
                  <a:schemeClr val="tx2"/>
                </a:solidFill>
                <a:latin typeface="+mn-lt"/>
              </a:rPr>
              <a:t>sistema decide o rumo </a:t>
            </a:r>
            <a:r>
              <a:rPr lang="pt-BR" dirty="0" smtClean="0">
                <a:solidFill>
                  <a:schemeClr val="tx2"/>
                </a:solidFill>
                <a:latin typeface="+mn-lt"/>
              </a:rPr>
              <a:t>da conversa de acordo com o que o usuário disse</a:t>
            </a:r>
            <a:endParaRPr lang="pt-BR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12290" name="Picture 2" descr="D:\Meus Documentos\Docs\FTP\Livro de IHC\material para o site\figuras\Figura 7.1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3" y="2204864"/>
            <a:ext cx="4560274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68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3600" dirty="0"/>
              <a:t>Construindo um diagrama MoLIC</a:t>
            </a:r>
            <a:r>
              <a:rPr lang="pt-BR" sz="3600" dirty="0" smtClean="0"/>
              <a:t>:  </a:t>
            </a:r>
            <a:br>
              <a:rPr lang="pt-BR" sz="3600" dirty="0" smtClean="0"/>
            </a:br>
            <a:r>
              <a:rPr lang="pt-BR" sz="3600" dirty="0" smtClean="0"/>
              <a:t>cena de alerta ou captura de erro</a:t>
            </a:r>
            <a:endParaRPr lang="pt-BR" sz="36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7544" y="1557338"/>
            <a:ext cx="4913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tx2"/>
                </a:solidFill>
                <a:latin typeface="+mn-lt"/>
              </a:rPr>
              <a:t>o preposto comunica um alerta ou captura de erro</a:t>
            </a:r>
            <a:endParaRPr lang="pt-BR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13314" name="Picture 2" descr="D:\Meus Documentos\Docs\FTP\Livro de IHC\material para o site\figuras\Figura 7.1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76" y="2204864"/>
            <a:ext cx="4763733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27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3600" dirty="0"/>
              <a:t>Construindo um diagrama MoLIC</a:t>
            </a:r>
            <a:r>
              <a:rPr lang="pt-BR" sz="3600" dirty="0" smtClean="0"/>
              <a:t>:  comparando soluções alternativas</a:t>
            </a:r>
            <a:endParaRPr lang="pt-BR" sz="36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7544" y="1557338"/>
            <a:ext cx="76072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chemeClr val="tx2"/>
                </a:solidFill>
                <a:latin typeface="+mn-lt"/>
              </a:rPr>
              <a:t>é possível refletir sobre as vantagens e desvantagens de diferentes soluções de interação.</a:t>
            </a:r>
          </a:p>
          <a:p>
            <a:r>
              <a:rPr lang="pt-BR" sz="1600" dirty="0" smtClean="0">
                <a:solidFill>
                  <a:schemeClr val="tx2"/>
                </a:solidFill>
                <a:latin typeface="+mn-lt"/>
              </a:rPr>
              <a:t>objetivos semelhantes deveriam ter soluções de interação semelhantes?</a:t>
            </a:r>
            <a:endParaRPr lang="pt-BR" sz="1600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14338" name="Picture 2" descr="D:\Meus Documentos\Docs\FTP\Livro de IHC\material para o site\figuras\Figura 7.1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15" y="2420298"/>
            <a:ext cx="5735015" cy="4033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15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3600" dirty="0"/>
              <a:t>Construindo um diagrama MoLIC</a:t>
            </a:r>
            <a:r>
              <a:rPr lang="pt-BR" sz="3600" dirty="0" smtClean="0"/>
              <a:t>:  detalhamento da conversa</a:t>
            </a:r>
            <a:endParaRPr lang="pt-BR" sz="36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7544" y="1557338"/>
            <a:ext cx="3284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chemeClr val="tx2"/>
                </a:solidFill>
                <a:latin typeface="+mn-lt"/>
              </a:rPr>
              <a:t>definindo diálogos e signos das cenas</a:t>
            </a:r>
            <a:endParaRPr lang="pt-BR" sz="1600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15362" name="Picture 2" descr="D:\Meus Documentos\Docs\FTP\Livro de IHC\material para o site\figuras\Figura 7.1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426" y="2717328"/>
            <a:ext cx="2176463" cy="1706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3" name="Picture 3" descr="D:\Meus Documentos\Docs\FTP\Livro de IHC\material para o site\figuras\Figura 7.1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107" y="3068960"/>
            <a:ext cx="1736725" cy="100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1331266" y="4254614"/>
            <a:ext cx="1720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latin typeface="+mn-lt"/>
              </a:rPr>
              <a:t>cena com diálogos</a:t>
            </a:r>
            <a:endParaRPr lang="pt-BR" sz="1600" dirty="0">
              <a:latin typeface="+mn-lt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4427984" y="4593168"/>
            <a:ext cx="24353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latin typeface="+mn-lt"/>
              </a:rPr>
              <a:t>cena com diálogos e signos</a:t>
            </a:r>
            <a:endParaRPr lang="pt-BR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426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Design de Interface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859216" cy="4800600"/>
          </a:xfrm>
        </p:spPr>
        <p:txBody>
          <a:bodyPr/>
          <a:lstStyle/>
          <a:p>
            <a:pPr marL="114300" indent="0">
              <a:spcAft>
                <a:spcPts val="1200"/>
              </a:spcAft>
              <a:buNone/>
            </a:pPr>
            <a:r>
              <a:rPr lang="pt-BR" dirty="0" smtClean="0"/>
              <a:t>o design de interface envolve:</a:t>
            </a:r>
          </a:p>
          <a:p>
            <a:r>
              <a:rPr lang="pt-BR" dirty="0" smtClean="0"/>
              <a:t>escolha dos </a:t>
            </a:r>
            <a:r>
              <a:rPr lang="pt-BR" dirty="0"/>
              <a:t>estilos de interação do </a:t>
            </a:r>
            <a:r>
              <a:rPr lang="pt-BR" dirty="0" smtClean="0"/>
              <a:t>sistema</a:t>
            </a:r>
          </a:p>
          <a:p>
            <a:r>
              <a:rPr lang="pt-BR" dirty="0" smtClean="0"/>
              <a:t>definir como a conversa projetada será representada na interface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768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Estilos de Interação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dirty="0" smtClean="0">
                <a:solidFill>
                  <a:schemeClr val="tx2"/>
                </a:solidFill>
              </a:rPr>
              <a:t>linguagem de comando</a:t>
            </a:r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r>
              <a:rPr lang="pt-BR" sz="1800" dirty="0" smtClean="0"/>
              <a:t>usuário precisa memorizar e se lembrar dos comandos</a:t>
            </a:r>
          </a:p>
          <a:p>
            <a:pPr marL="114300" indent="0">
              <a:buNone/>
            </a:pPr>
            <a:r>
              <a:rPr lang="pt-BR" sz="1800" dirty="0" smtClean="0"/>
              <a:t>interação tende a ser rápida depois que o usuário aprende</a:t>
            </a:r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endParaRPr lang="pt-BR" dirty="0"/>
          </a:p>
        </p:txBody>
      </p:sp>
      <p:pic>
        <p:nvPicPr>
          <p:cNvPr id="16386" name="Picture 2" descr="D:\Meus Documentos\Docs\FTP\Livro de IHC\material para o site\figuras\Figura 7.1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88" y="2193747"/>
            <a:ext cx="6196893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345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Estilos de Interação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dirty="0" smtClean="0">
                <a:solidFill>
                  <a:schemeClr val="tx2"/>
                </a:solidFill>
              </a:rPr>
              <a:t>linguagem natural</a:t>
            </a:r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r>
              <a:rPr lang="pt-BR" sz="1800" dirty="0" smtClean="0"/>
              <a:t>fácil de usar por pessoas inexperientes</a:t>
            </a:r>
          </a:p>
          <a:p>
            <a:pPr marL="114300" indent="0">
              <a:buNone/>
            </a:pPr>
            <a:r>
              <a:rPr lang="pt-BR" sz="1800" dirty="0" smtClean="0"/>
              <a:t>grandes desafios de implementação</a:t>
            </a:r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20221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Cenários de Interação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sz="2000" dirty="0" smtClean="0"/>
          </a:p>
          <a:p>
            <a:endParaRPr lang="pt-BR" sz="2000" dirty="0"/>
          </a:p>
          <a:p>
            <a:endParaRPr lang="pt-BR" sz="2000" dirty="0" smtClean="0"/>
          </a:p>
          <a:p>
            <a:endParaRPr lang="pt-BR" sz="2000" dirty="0" smtClean="0"/>
          </a:p>
          <a:p>
            <a:endParaRPr lang="pt-BR" sz="2000" dirty="0" smtClean="0"/>
          </a:p>
          <a:p>
            <a:r>
              <a:rPr lang="pt-BR" sz="2000" dirty="0" smtClean="0"/>
              <a:t>não devem conter detalhes da interface </a:t>
            </a:r>
            <a:r>
              <a:rPr lang="pt-BR" sz="2000" dirty="0"/>
              <a:t>propriamente dita, como </a:t>
            </a:r>
            <a:r>
              <a:rPr lang="pt-BR" sz="2000" dirty="0" smtClean="0"/>
              <a:t>textos, rótulos e </a:t>
            </a:r>
            <a:r>
              <a:rPr lang="pt-BR" sz="2000" dirty="0"/>
              <a:t>tipos de elementos de interface </a:t>
            </a:r>
            <a:r>
              <a:rPr lang="pt-BR" sz="2000" dirty="0" smtClean="0"/>
              <a:t>(</a:t>
            </a:r>
            <a:r>
              <a:rPr lang="pt-BR" sz="2000" i="1" dirty="0" err="1"/>
              <a:t>widgets</a:t>
            </a:r>
            <a:r>
              <a:rPr lang="pt-BR" sz="2000" dirty="0"/>
              <a:t>) </a:t>
            </a:r>
            <a:r>
              <a:rPr lang="pt-BR" sz="2000" dirty="0" smtClean="0"/>
              <a:t>utilizados.</a:t>
            </a:r>
            <a:endParaRPr lang="pt-BR" sz="2000" dirty="0"/>
          </a:p>
          <a:p>
            <a:endParaRPr lang="pt-BR" sz="20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539552" y="1556792"/>
            <a:ext cx="7776864" cy="14253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216000" tIns="180000" rIns="216000" bIns="180000" rtlCol="0">
            <a:spAutoFit/>
          </a:bodyPr>
          <a:lstStyle/>
          <a:p>
            <a:r>
              <a:rPr lang="pt-BR" sz="2200" dirty="0" smtClean="0">
                <a:latin typeface="+mn-lt"/>
              </a:rPr>
              <a:t>fornecem mais detalhes sobre as </a:t>
            </a:r>
            <a:r>
              <a:rPr lang="pt-BR" sz="2200" dirty="0">
                <a:latin typeface="+mn-lt"/>
              </a:rPr>
              <a:t>ações do usuário e </a:t>
            </a:r>
            <a:r>
              <a:rPr lang="pt-BR" sz="2200" dirty="0" smtClean="0">
                <a:latin typeface="+mn-lt"/>
              </a:rPr>
              <a:t>as respectivas respostas do sistema necessárias para o usuário alcançar seus objetivos</a:t>
            </a:r>
            <a:endParaRPr lang="pt-BR" sz="2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482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Estilos de Interação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dirty="0" smtClean="0">
                <a:solidFill>
                  <a:schemeClr val="tx2"/>
                </a:solidFill>
              </a:rPr>
              <a:t>interação através de menus</a:t>
            </a: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3600" dirty="0" smtClean="0"/>
          </a:p>
          <a:p>
            <a:pPr marL="114300" indent="0">
              <a:buNone/>
            </a:pPr>
            <a:r>
              <a:rPr lang="pt-BR" sz="1800" dirty="0" smtClean="0"/>
              <a:t>pode ser mais fácil se lembrar das opções</a:t>
            </a:r>
          </a:p>
          <a:p>
            <a:pPr marL="114300" indent="0">
              <a:buNone/>
            </a:pPr>
            <a:r>
              <a:rPr lang="pt-BR" sz="1800" dirty="0" smtClean="0"/>
              <a:t>pode levar mais tempo para mover mãos e braços do que digitar um comando </a:t>
            </a:r>
          </a:p>
          <a:p>
            <a:pPr marL="114300" indent="0">
              <a:buNone/>
            </a:pPr>
            <a:endParaRPr lang="pt-BR" sz="1800" dirty="0" smtClean="0"/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endParaRPr lang="pt-BR" dirty="0"/>
          </a:p>
        </p:txBody>
      </p:sp>
      <p:pic>
        <p:nvPicPr>
          <p:cNvPr id="17410" name="Picture 2" descr="D:\Meus Documentos\Docs\FTP\Livro de IHC\material para o site\figuras\Figura 7.1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285603"/>
            <a:ext cx="4535488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5472400" y="2494412"/>
            <a:ext cx="27000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Além </a:t>
            </a:r>
            <a:r>
              <a:rPr lang="pt-BR" sz="14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das barras </a:t>
            </a:r>
            <a:r>
              <a:rPr lang="pt-BR" sz="1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de </a:t>
            </a:r>
            <a:r>
              <a:rPr lang="pt-BR" sz="14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menu, barras </a:t>
            </a:r>
            <a:r>
              <a:rPr lang="pt-BR" sz="1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de navegação e </a:t>
            </a:r>
            <a:r>
              <a:rPr lang="pt-BR" sz="14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menus contextuais </a:t>
            </a:r>
            <a:r>
              <a:rPr lang="pt-BR" sz="1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(</a:t>
            </a:r>
            <a:r>
              <a:rPr lang="pt-BR" sz="14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pop-up</a:t>
            </a:r>
            <a:r>
              <a:rPr lang="pt-BR" sz="1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), </a:t>
            </a:r>
            <a:r>
              <a:rPr lang="pt-BR" sz="1400" dirty="0" err="1">
                <a:solidFill>
                  <a:schemeClr val="bg1">
                    <a:lumMod val="50000"/>
                  </a:schemeClr>
                </a:solidFill>
                <a:latin typeface="+mn-lt"/>
              </a:rPr>
              <a:t>Shneiderman</a:t>
            </a:r>
            <a:r>
              <a:rPr lang="pt-BR" sz="1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 também considera conjuntos de botões de seleção (</a:t>
            </a:r>
            <a:r>
              <a:rPr lang="pt-BR" sz="1400" i="1" dirty="0" err="1">
                <a:solidFill>
                  <a:schemeClr val="bg1">
                    <a:lumMod val="50000"/>
                  </a:schemeClr>
                </a:solidFill>
                <a:latin typeface="+mn-lt"/>
              </a:rPr>
              <a:t>checkboxes</a:t>
            </a:r>
            <a:r>
              <a:rPr lang="pt-BR" sz="1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) e </a:t>
            </a:r>
            <a:r>
              <a:rPr lang="pt-BR" sz="14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opção </a:t>
            </a:r>
            <a:r>
              <a:rPr lang="pt-BR" sz="1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(</a:t>
            </a:r>
            <a:r>
              <a:rPr lang="pt-BR" sz="1400" i="1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radio </a:t>
            </a:r>
            <a:r>
              <a:rPr lang="pt-BR" sz="1400" i="1" dirty="0" err="1">
                <a:solidFill>
                  <a:schemeClr val="bg1">
                    <a:lumMod val="50000"/>
                  </a:schemeClr>
                </a:solidFill>
                <a:latin typeface="+mn-lt"/>
              </a:rPr>
              <a:t>buttons</a:t>
            </a:r>
            <a:r>
              <a:rPr lang="pt-BR" sz="1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) como formas de interação por menu</a:t>
            </a:r>
          </a:p>
        </p:txBody>
      </p:sp>
    </p:spTree>
    <p:extLst>
      <p:ext uri="{BB962C8B-B14F-4D97-AF65-F5344CB8AC3E}">
        <p14:creationId xmlns:p14="http://schemas.microsoft.com/office/powerpoint/2010/main" val="68714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Estilos de Interação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00600"/>
          </a:xfrm>
        </p:spPr>
        <p:txBody>
          <a:bodyPr/>
          <a:lstStyle/>
          <a:p>
            <a:pPr marL="114300" indent="0">
              <a:buNone/>
            </a:pPr>
            <a:r>
              <a:rPr lang="pt-BR" dirty="0" smtClean="0">
                <a:solidFill>
                  <a:schemeClr val="tx2"/>
                </a:solidFill>
              </a:rPr>
              <a:t>interação através de formulário</a:t>
            </a: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3600" dirty="0" smtClean="0"/>
          </a:p>
          <a:p>
            <a:pPr marL="114300" indent="0">
              <a:buNone/>
            </a:pPr>
            <a:endParaRPr lang="pt-BR" sz="1800" dirty="0" smtClean="0"/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endParaRPr lang="pt-BR" dirty="0"/>
          </a:p>
        </p:txBody>
      </p:sp>
      <p:pic>
        <p:nvPicPr>
          <p:cNvPr id="18434" name="Picture 2" descr="D:\Meus Documentos\Docs\FTP\Livro de IHC\material para o site\figuras\Figura 7.2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988840"/>
            <a:ext cx="5872092" cy="417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913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Estilos de Interação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859216" cy="4997152"/>
          </a:xfrm>
        </p:spPr>
        <p:txBody>
          <a:bodyPr/>
          <a:lstStyle/>
          <a:p>
            <a:pPr marL="114300" indent="0">
              <a:buNone/>
            </a:pPr>
            <a:r>
              <a:rPr lang="pt-BR" dirty="0" smtClean="0">
                <a:solidFill>
                  <a:schemeClr val="tx2"/>
                </a:solidFill>
              </a:rPr>
              <a:t>manipulação direta</a:t>
            </a: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3600" dirty="0" smtClean="0"/>
          </a:p>
          <a:p>
            <a:pPr marL="114300" indent="0">
              <a:buNone/>
            </a:pPr>
            <a:endParaRPr lang="pt-BR" sz="2400" dirty="0" smtClean="0"/>
          </a:p>
          <a:p>
            <a:pPr marL="114300" indent="0">
              <a:buNone/>
            </a:pPr>
            <a:r>
              <a:rPr lang="pt-BR" sz="1800" dirty="0" smtClean="0"/>
              <a:t>aproxima </a:t>
            </a:r>
            <a:r>
              <a:rPr lang="pt-BR" sz="1800" dirty="0"/>
              <a:t>a </a:t>
            </a:r>
            <a:r>
              <a:rPr lang="pt-BR" sz="1800" dirty="0" smtClean="0"/>
              <a:t>interação da manipulação dos objetos no mundo real </a:t>
            </a:r>
          </a:p>
          <a:p>
            <a:pPr marL="114300" indent="0">
              <a:buNone/>
            </a:pPr>
            <a:r>
              <a:rPr lang="pt-BR" sz="1800" dirty="0" smtClean="0"/>
              <a:t>estimula a exploração com o mouse: clique, duplo clique, clicar e arrastar</a:t>
            </a:r>
          </a:p>
          <a:p>
            <a:pPr marL="114300" indent="0">
              <a:buNone/>
            </a:pPr>
            <a:r>
              <a:rPr lang="pt-BR" sz="1800" dirty="0" smtClean="0"/>
              <a:t>mais difícil para usuários com limitações visuais ou motoras</a:t>
            </a:r>
            <a:endParaRPr lang="pt-BR" sz="1800" dirty="0"/>
          </a:p>
          <a:p>
            <a:pPr marL="114300" indent="0">
              <a:buNone/>
            </a:pPr>
            <a:endParaRPr lang="pt-BR" dirty="0"/>
          </a:p>
        </p:txBody>
      </p:sp>
      <p:pic>
        <p:nvPicPr>
          <p:cNvPr id="19458" name="Picture 2" descr="D:\Meus Documentos\Docs\FTP\Livro de IHC\material para o site\figuras\Figura 7.2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34" y="2204865"/>
            <a:ext cx="4322425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032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Estilos de Interação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859216" cy="4997152"/>
          </a:xfrm>
        </p:spPr>
        <p:txBody>
          <a:bodyPr/>
          <a:lstStyle/>
          <a:p>
            <a:pPr marL="114300" indent="0">
              <a:buNone/>
            </a:pPr>
            <a:r>
              <a:rPr lang="pt-BR" dirty="0">
                <a:solidFill>
                  <a:schemeClr val="tx2"/>
                </a:solidFill>
              </a:rPr>
              <a:t> WIMP (Windows, </a:t>
            </a:r>
            <a:r>
              <a:rPr lang="pt-BR" dirty="0" err="1">
                <a:solidFill>
                  <a:schemeClr val="tx2"/>
                </a:solidFill>
              </a:rPr>
              <a:t>Icons</a:t>
            </a:r>
            <a:r>
              <a:rPr lang="pt-BR" dirty="0">
                <a:solidFill>
                  <a:schemeClr val="tx2"/>
                </a:solidFill>
              </a:rPr>
              <a:t>, Menus, </a:t>
            </a:r>
            <a:r>
              <a:rPr lang="pt-BR" dirty="0" err="1">
                <a:solidFill>
                  <a:schemeClr val="tx2"/>
                </a:solidFill>
              </a:rPr>
              <a:t>and</a:t>
            </a:r>
            <a:r>
              <a:rPr lang="pt-BR" dirty="0">
                <a:solidFill>
                  <a:schemeClr val="tx2"/>
                </a:solidFill>
              </a:rPr>
              <a:t> </a:t>
            </a:r>
            <a:r>
              <a:rPr lang="pt-BR" dirty="0" smtClean="0">
                <a:solidFill>
                  <a:schemeClr val="tx2"/>
                </a:solidFill>
              </a:rPr>
              <a:t>Pointers)</a:t>
            </a: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3600" dirty="0" smtClean="0"/>
          </a:p>
          <a:p>
            <a:pPr marL="114300" indent="0">
              <a:buNone/>
            </a:pPr>
            <a:endParaRPr lang="pt-BR" dirty="0"/>
          </a:p>
        </p:txBody>
      </p:sp>
      <p:pic>
        <p:nvPicPr>
          <p:cNvPr id="20482" name="Picture 2" descr="D:\Meus Documentos\Docs\FTP\Livro de IHC\material para o site\figuras\Figura 7.2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43" y="2124794"/>
            <a:ext cx="4535487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5213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31224" cy="1143000"/>
          </a:xfrm>
        </p:spPr>
        <p:txBody>
          <a:bodyPr/>
          <a:lstStyle/>
          <a:p>
            <a:r>
              <a:rPr lang="pt-BR" sz="3800" dirty="0" smtClean="0"/>
              <a:t>Representações da Interface com Usuário</a:t>
            </a:r>
            <a:endParaRPr lang="pt-BR" sz="38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esboços, </a:t>
            </a:r>
            <a:r>
              <a:rPr lang="pt-BR" i="1" dirty="0" err="1"/>
              <a:t>wireframes</a:t>
            </a:r>
            <a:endParaRPr lang="pt-BR" i="1" dirty="0" smtClean="0"/>
          </a:p>
          <a:p>
            <a:r>
              <a:rPr lang="pt-BR" dirty="0" smtClean="0"/>
              <a:t>modelos, como as </a:t>
            </a:r>
            <a:r>
              <a:rPr lang="pt-BR" dirty="0"/>
              <a:t>linguagens de descrição de interfaces com </a:t>
            </a:r>
            <a:r>
              <a:rPr lang="pt-BR" dirty="0" smtClean="0"/>
              <a:t>usuário: UIML, </a:t>
            </a:r>
            <a:r>
              <a:rPr lang="pt-BR" dirty="0" err="1" smtClean="0"/>
              <a:t>UsiXML</a:t>
            </a:r>
            <a:r>
              <a:rPr lang="pt-BR" dirty="0" smtClean="0"/>
              <a:t>, XAM, etc. </a:t>
            </a:r>
          </a:p>
          <a:p>
            <a:r>
              <a:rPr lang="pt-BR" dirty="0" smtClean="0"/>
              <a:t>protótipos funcionais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3044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31224" cy="1143000"/>
          </a:xfrm>
        </p:spPr>
        <p:txBody>
          <a:bodyPr/>
          <a:lstStyle/>
          <a:p>
            <a:r>
              <a:rPr lang="pt-BR" sz="3800" dirty="0" smtClean="0"/>
              <a:t>Representações da Interface com Usuário</a:t>
            </a:r>
            <a:endParaRPr lang="pt-BR" sz="38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532724" y="1563757"/>
            <a:ext cx="388843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chemeClr val="tx2"/>
                </a:solidFill>
                <a:latin typeface="+mn-lt"/>
              </a:rPr>
              <a:t>interface abstrata</a:t>
            </a:r>
          </a:p>
          <a:p>
            <a:endParaRPr lang="pt-BR" dirty="0" smtClean="0">
              <a:latin typeface="+mn-lt"/>
            </a:endParaRPr>
          </a:p>
          <a:p>
            <a:r>
              <a:rPr lang="pt-BR" dirty="0" smtClean="0">
                <a:latin typeface="+mn-lt"/>
              </a:rPr>
              <a:t>define agrupamentos e características dos elementos de  interface</a:t>
            </a:r>
          </a:p>
          <a:p>
            <a:endParaRPr lang="pt-BR" dirty="0">
              <a:latin typeface="+mn-lt"/>
            </a:endParaRP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exemplo </a:t>
            </a:r>
          </a:p>
          <a:p>
            <a:endParaRPr lang="pt-BR" dirty="0">
              <a:latin typeface="+mn-lt"/>
            </a:endParaRPr>
          </a:p>
          <a:p>
            <a:r>
              <a:rPr lang="pt-BR" dirty="0" smtClean="0">
                <a:latin typeface="+mn-lt"/>
              </a:rPr>
              <a:t>conjunto de itens com seleção simples</a:t>
            </a:r>
            <a:endParaRPr lang="pt-BR" dirty="0">
              <a:latin typeface="+mn-lt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4637180" y="1563757"/>
            <a:ext cx="375124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chemeClr val="tx2"/>
                </a:solidFill>
                <a:latin typeface="+mn-lt"/>
              </a:rPr>
              <a:t>interface concreta</a:t>
            </a:r>
          </a:p>
          <a:p>
            <a:endParaRPr lang="pt-BR" dirty="0" smtClean="0">
              <a:latin typeface="+mn-lt"/>
            </a:endParaRPr>
          </a:p>
          <a:p>
            <a:r>
              <a:rPr lang="pt-BR" dirty="0" smtClean="0">
                <a:latin typeface="+mn-lt"/>
              </a:rPr>
              <a:t>define posicionamento </a:t>
            </a:r>
            <a:r>
              <a:rPr lang="pt-BR" dirty="0">
                <a:latin typeface="+mn-lt"/>
              </a:rPr>
              <a:t>e </a:t>
            </a:r>
            <a:r>
              <a:rPr lang="pt-BR" dirty="0" smtClean="0">
                <a:latin typeface="+mn-lt"/>
              </a:rPr>
              <a:t>elementos </a:t>
            </a:r>
            <a:r>
              <a:rPr lang="pt-BR" dirty="0">
                <a:latin typeface="+mn-lt"/>
              </a:rPr>
              <a:t>de interface interativos </a:t>
            </a:r>
            <a:r>
              <a:rPr lang="pt-BR" dirty="0" smtClean="0">
                <a:latin typeface="+mn-lt"/>
              </a:rPr>
              <a:t>(</a:t>
            </a:r>
            <a:r>
              <a:rPr lang="pt-BR" i="1" dirty="0" smtClean="0">
                <a:latin typeface="+mn-lt"/>
              </a:rPr>
              <a:t>widgets</a:t>
            </a:r>
            <a:r>
              <a:rPr lang="pt-BR" dirty="0" smtClean="0">
                <a:latin typeface="+mn-lt"/>
              </a:rPr>
              <a:t>) </a:t>
            </a:r>
          </a:p>
          <a:p>
            <a:endParaRPr lang="pt-BR" dirty="0">
              <a:latin typeface="+mn-lt"/>
            </a:endParaRPr>
          </a:p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exemplo </a:t>
            </a:r>
          </a:p>
          <a:p>
            <a:endParaRPr lang="pt-BR" dirty="0" smtClean="0">
              <a:latin typeface="+mn-lt"/>
            </a:endParaRPr>
          </a:p>
          <a:p>
            <a:r>
              <a:rPr lang="pt-BR" dirty="0" smtClean="0">
                <a:latin typeface="+mn-lt"/>
              </a:rPr>
              <a:t>representar a entrada </a:t>
            </a:r>
            <a:r>
              <a:rPr lang="pt-BR" dirty="0">
                <a:latin typeface="+mn-lt"/>
              </a:rPr>
              <a:t>de dados </a:t>
            </a:r>
            <a:r>
              <a:rPr lang="pt-BR" dirty="0" smtClean="0">
                <a:latin typeface="+mn-lt"/>
              </a:rPr>
              <a:t>como </a:t>
            </a:r>
            <a:endParaRPr lang="pt-BR" dirty="0">
              <a:latin typeface="+mn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506"/>
          <a:stretch/>
        </p:blipFill>
        <p:spPr bwMode="auto">
          <a:xfrm>
            <a:off x="4788024" y="4183856"/>
            <a:ext cx="1152128" cy="2501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0" r="60506"/>
          <a:stretch/>
        </p:blipFill>
        <p:spPr bwMode="auto">
          <a:xfrm>
            <a:off x="6836138" y="4210124"/>
            <a:ext cx="1152128" cy="233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tângulo 7"/>
          <p:cNvSpPr/>
          <p:nvPr/>
        </p:nvSpPr>
        <p:spPr>
          <a:xfrm>
            <a:off x="6191050" y="5065256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>
                <a:latin typeface="+mn-lt"/>
              </a:rPr>
              <a:t>ou</a:t>
            </a:r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0319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31224" cy="1143000"/>
          </a:xfrm>
        </p:spPr>
        <p:txBody>
          <a:bodyPr/>
          <a:lstStyle/>
          <a:p>
            <a:r>
              <a:rPr lang="pt-BR" sz="3800" dirty="0" smtClean="0"/>
              <a:t>Representações da Interface com Usuário</a:t>
            </a:r>
            <a:endParaRPr lang="pt-BR" sz="3800" dirty="0"/>
          </a:p>
        </p:txBody>
      </p:sp>
      <p:pic>
        <p:nvPicPr>
          <p:cNvPr id="21507" name="Picture 3" descr="D:\Meus Documentos\Docs\FTP\Livro de IHC\material para o site\figuras\Figura 7.2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202" y="2149857"/>
            <a:ext cx="6414070" cy="4412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859216" cy="4997152"/>
          </a:xfrm>
        </p:spPr>
        <p:txBody>
          <a:bodyPr/>
          <a:lstStyle/>
          <a:p>
            <a:pPr marL="114300" indent="0">
              <a:buNone/>
            </a:pPr>
            <a:r>
              <a:rPr lang="pt-BR" dirty="0" smtClean="0">
                <a:solidFill>
                  <a:schemeClr val="tx2"/>
                </a:solidFill>
              </a:rPr>
              <a:t>esboço em baixa fidelidade</a:t>
            </a: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3600" dirty="0" smtClean="0"/>
          </a:p>
          <a:p>
            <a:pPr marL="11430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092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31224" cy="1143000"/>
          </a:xfrm>
        </p:spPr>
        <p:txBody>
          <a:bodyPr/>
          <a:lstStyle/>
          <a:p>
            <a:r>
              <a:rPr lang="pt-BR" sz="3800" dirty="0" smtClean="0"/>
              <a:t>Representações da Interface com Usuário</a:t>
            </a:r>
            <a:endParaRPr lang="pt-BR" sz="3800" dirty="0"/>
          </a:p>
        </p:txBody>
      </p:sp>
      <p:pic>
        <p:nvPicPr>
          <p:cNvPr id="21508" name="Picture 4" descr="D:\Meus Documentos\Docs\FTP\Livro de IHC\material para o site\figuras\Figura 7.2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132856"/>
            <a:ext cx="5892560" cy="446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859216" cy="4997152"/>
          </a:xfrm>
        </p:spPr>
        <p:txBody>
          <a:bodyPr/>
          <a:lstStyle/>
          <a:p>
            <a:pPr marL="114300" indent="0">
              <a:buNone/>
            </a:pPr>
            <a:r>
              <a:rPr lang="pt-BR" sz="2100" dirty="0" smtClean="0">
                <a:solidFill>
                  <a:schemeClr val="tx2"/>
                </a:solidFill>
              </a:rPr>
              <a:t>esboço em baixa fidelidade elaborado em ferramenta computacional</a:t>
            </a:r>
            <a:endParaRPr lang="pt-BR" sz="2100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 smtClean="0"/>
          </a:p>
          <a:p>
            <a:pPr marL="114300" indent="0">
              <a:buNone/>
            </a:pPr>
            <a:endParaRPr lang="pt-BR" sz="2100" dirty="0"/>
          </a:p>
        </p:txBody>
      </p:sp>
    </p:spTree>
    <p:extLst>
      <p:ext uri="{BB962C8B-B14F-4D97-AF65-F5344CB8AC3E}">
        <p14:creationId xmlns:p14="http://schemas.microsoft.com/office/powerpoint/2010/main" val="287296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31224" cy="1143000"/>
          </a:xfrm>
        </p:spPr>
        <p:txBody>
          <a:bodyPr/>
          <a:lstStyle/>
          <a:p>
            <a:r>
              <a:rPr lang="pt-BR" sz="3800" dirty="0" smtClean="0"/>
              <a:t>Representações da Interface com Usuário</a:t>
            </a:r>
            <a:endParaRPr lang="pt-BR" sz="3800" dirty="0"/>
          </a:p>
        </p:txBody>
      </p:sp>
      <p:pic>
        <p:nvPicPr>
          <p:cNvPr id="21506" name="Picture 2" descr="D:\Meus Documentos\Docs\FTP\Livro de IHC\material para o site\figuras\Figura 7.2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132856"/>
            <a:ext cx="6048672" cy="4538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859216" cy="4997152"/>
          </a:xfrm>
        </p:spPr>
        <p:txBody>
          <a:bodyPr/>
          <a:lstStyle/>
          <a:p>
            <a:pPr marL="114300" indent="0">
              <a:buNone/>
            </a:pPr>
            <a:r>
              <a:rPr lang="pt-BR" sz="2100" dirty="0" smtClean="0">
                <a:solidFill>
                  <a:schemeClr val="tx2"/>
                </a:solidFill>
              </a:rPr>
              <a:t>esboço em alta fidelidade</a:t>
            </a:r>
          </a:p>
          <a:p>
            <a:pPr marL="114300" indent="0">
              <a:buNone/>
            </a:pPr>
            <a:endParaRPr lang="pt-BR" sz="2100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 smtClean="0">
              <a:solidFill>
                <a:schemeClr val="tx2"/>
              </a:solidFill>
            </a:endParaRPr>
          </a:p>
          <a:p>
            <a:pPr marL="114300" indent="0">
              <a:buNone/>
            </a:pPr>
            <a:endParaRPr lang="pt-BR" sz="2100" dirty="0" smtClean="0"/>
          </a:p>
          <a:p>
            <a:pPr marL="114300" indent="0">
              <a:buNone/>
            </a:pPr>
            <a:endParaRPr lang="pt-BR" sz="2100" dirty="0"/>
          </a:p>
        </p:txBody>
      </p:sp>
    </p:spTree>
    <p:extLst>
      <p:ext uri="{BB962C8B-B14F-4D97-AF65-F5344CB8AC3E}">
        <p14:creationId xmlns:p14="http://schemas.microsoft.com/office/powerpoint/2010/main" val="2786208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59216" cy="1143000"/>
          </a:xfrm>
        </p:spPr>
        <p:txBody>
          <a:bodyPr/>
          <a:lstStyle/>
          <a:p>
            <a:r>
              <a:rPr lang="pt-BR" sz="4000" dirty="0" smtClean="0"/>
              <a:t>Da Interação para o Design de Interface</a:t>
            </a:r>
            <a:endParaRPr lang="pt-BR" sz="4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931224" cy="4800600"/>
          </a:xfrm>
        </p:spPr>
        <p:txBody>
          <a:bodyPr/>
          <a:lstStyle/>
          <a:p>
            <a:pPr marL="114300" indent="0">
              <a:buNone/>
            </a:pPr>
            <a:r>
              <a:rPr lang="pt-BR" sz="1800" dirty="0" smtClean="0">
                <a:solidFill>
                  <a:schemeClr val="tx2"/>
                </a:solidFill>
              </a:rPr>
              <a:t>acessos ubíquos geralmente são mapeados para menus e barras de navegação</a:t>
            </a:r>
            <a:endParaRPr lang="pt-BR" sz="1800" dirty="0"/>
          </a:p>
        </p:txBody>
      </p:sp>
      <p:pic>
        <p:nvPicPr>
          <p:cNvPr id="22530" name="Picture 2" descr="D:\Meus Documentos\Docs\FTP\Livro de IHC\material para o site\figuras\Figura 7.2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7" y="2492896"/>
            <a:ext cx="7165393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84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 de Cenário de Interação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557338"/>
            <a:ext cx="7787208" cy="5112022"/>
          </a:xfrm>
        </p:spPr>
        <p:txBody>
          <a:bodyPr/>
          <a:lstStyle/>
          <a:p>
            <a:pPr marL="114300" indent="0" algn="just">
              <a:buNone/>
            </a:pPr>
            <a:r>
              <a:rPr lang="pt-BR" sz="1800" b="1" dirty="0" smtClean="0"/>
              <a:t>Cadastro </a:t>
            </a:r>
            <a:r>
              <a:rPr lang="pt-BR" sz="1800" b="1" dirty="0"/>
              <a:t>de projetos </a:t>
            </a:r>
            <a:r>
              <a:rPr lang="pt-BR" sz="1800" b="1" dirty="0" smtClean="0"/>
              <a:t>finais </a:t>
            </a:r>
            <a:r>
              <a:rPr lang="pt-BR" sz="1800" b="1" dirty="0"/>
              <a:t>pelos professores</a:t>
            </a:r>
          </a:p>
          <a:p>
            <a:pPr marL="114300" indent="0" algn="just">
              <a:buNone/>
            </a:pPr>
            <a:r>
              <a:rPr lang="pt-BR" sz="1400" dirty="0"/>
              <a:t>Atores: Joana (secretária), Fernando Couto (aluno), Marcos Correa (professor, orientador principal </a:t>
            </a:r>
            <a:r>
              <a:rPr lang="pt-BR" sz="1400" dirty="0" smtClean="0"/>
              <a:t>do projeto final</a:t>
            </a:r>
            <a:r>
              <a:rPr lang="pt-BR" sz="1400" dirty="0"/>
              <a:t>), Pedro Melo (coorientador externo)</a:t>
            </a:r>
          </a:p>
          <a:p>
            <a:pPr marL="114300" indent="0" algn="just">
              <a:spcBef>
                <a:spcPts val="1200"/>
              </a:spcBef>
              <a:buNone/>
            </a:pPr>
            <a:r>
              <a:rPr lang="pt-BR" sz="1800" dirty="0"/>
              <a:t>Na primeira semana de </a:t>
            </a:r>
            <a:r>
              <a:rPr lang="pt-BR" sz="1800" dirty="0" smtClean="0"/>
              <a:t>aula, </a:t>
            </a:r>
            <a:r>
              <a:rPr lang="pt-BR" sz="1800" dirty="0"/>
              <a:t>Joana, secretária do curso de Engenharia Ambiental, precisa </a:t>
            </a:r>
            <a:r>
              <a:rPr lang="pt-BR" sz="1800" dirty="0" smtClean="0"/>
              <a:t>se certificar </a:t>
            </a:r>
            <a:r>
              <a:rPr lang="pt-BR" sz="1800" dirty="0"/>
              <a:t>de que os projetos </a:t>
            </a:r>
            <a:r>
              <a:rPr lang="pt-BR" sz="1800" dirty="0" smtClean="0"/>
              <a:t>finais </a:t>
            </a:r>
            <a:r>
              <a:rPr lang="pt-BR" sz="1800" dirty="0"/>
              <a:t>dos alunos iniciados no período atual estão cadastrados. Como </a:t>
            </a:r>
            <a:r>
              <a:rPr lang="pt-BR" sz="1800" dirty="0" smtClean="0"/>
              <a:t>costumam </a:t>
            </a:r>
            <a:r>
              <a:rPr lang="pt-BR" sz="1800" dirty="0"/>
              <a:t>ser entre 20 e 30 </a:t>
            </a:r>
            <a:r>
              <a:rPr lang="pt-BR" sz="1800" dirty="0" smtClean="0"/>
              <a:t>projetos, </a:t>
            </a:r>
            <a:r>
              <a:rPr lang="pt-BR" sz="1800" dirty="0"/>
              <a:t>e seu cadastramento deve ser efetuado numa época em </a:t>
            </a:r>
            <a:r>
              <a:rPr lang="pt-BR" sz="1800" dirty="0" smtClean="0"/>
              <a:t>que </a:t>
            </a:r>
            <a:r>
              <a:rPr lang="pt-BR" sz="1800" dirty="0"/>
              <a:t>o pessoal da secretaria está sobrecarregado de trabalho, cada professor deve cadastrar os </a:t>
            </a:r>
            <a:r>
              <a:rPr lang="pt-BR" sz="1800" dirty="0" smtClean="0"/>
              <a:t>projetos </a:t>
            </a:r>
            <a:r>
              <a:rPr lang="pt-BR" sz="1800" dirty="0"/>
              <a:t>dos seus </a:t>
            </a:r>
            <a:r>
              <a:rPr lang="pt-BR" sz="1800" dirty="0" smtClean="0"/>
              <a:t>alunos. </a:t>
            </a:r>
            <a:r>
              <a:rPr lang="pt-BR" sz="1800" dirty="0"/>
              <a:t>Para isso, Joana envia uma mensagem a todos os </a:t>
            </a:r>
            <a:r>
              <a:rPr lang="pt-BR" sz="1800" dirty="0" smtClean="0"/>
              <a:t>professores solicitando que </a:t>
            </a:r>
            <a:r>
              <a:rPr lang="pt-BR" sz="1800" dirty="0"/>
              <a:t>cadastrem os projetos sob sua orientação e informando que eles têm apenas uma semana para </a:t>
            </a:r>
            <a:r>
              <a:rPr lang="pt-BR" sz="1800" dirty="0" smtClean="0"/>
              <a:t>fazê-lo</a:t>
            </a:r>
            <a:r>
              <a:rPr lang="pt-BR" sz="1800" dirty="0"/>
              <a:t>, sob risco de os alunos terem suas matrículas em Projeto Final I </a:t>
            </a:r>
            <a:r>
              <a:rPr lang="pt-BR" sz="1800" dirty="0" smtClean="0"/>
              <a:t>canceladas. Ao </a:t>
            </a:r>
            <a:r>
              <a:rPr lang="pt-BR" sz="1800" dirty="0"/>
              <a:t>receber a mensagem de Joana, Marcos Correa entra no sistema para cadastrar o projeto </a:t>
            </a:r>
            <a:r>
              <a:rPr lang="pt-BR" sz="1800" dirty="0" smtClean="0"/>
              <a:t>final </a:t>
            </a:r>
            <a:r>
              <a:rPr lang="pt-BR" sz="1800" dirty="0"/>
              <a:t>do seu aluno Fernando </a:t>
            </a:r>
            <a:r>
              <a:rPr lang="pt-BR" sz="1800" dirty="0" smtClean="0"/>
              <a:t>Couto. </a:t>
            </a:r>
            <a:r>
              <a:rPr lang="pt-BR" sz="1800" dirty="0"/>
              <a:t>Ele informa o nome e a matrícula do aluno, além do título e </a:t>
            </a:r>
            <a:r>
              <a:rPr lang="pt-BR" sz="1800" dirty="0" smtClean="0"/>
              <a:t>do </a:t>
            </a:r>
            <a:r>
              <a:rPr lang="pt-BR" sz="1800" dirty="0"/>
              <a:t>formato de entrega do seu trabalho (e.g., relatório ou software</a:t>
            </a:r>
            <a:r>
              <a:rPr lang="pt-BR" sz="1800" dirty="0" smtClean="0"/>
              <a:t>). </a:t>
            </a:r>
            <a:r>
              <a:rPr lang="pt-BR" sz="1800" dirty="0"/>
              <a:t>Ao informar os dados do </a:t>
            </a:r>
            <a:r>
              <a:rPr lang="pt-BR" sz="1800" dirty="0" err="1" smtClean="0"/>
              <a:t>coorientador</a:t>
            </a:r>
            <a:r>
              <a:rPr lang="pt-BR" sz="1800" dirty="0" smtClean="0"/>
              <a:t> </a:t>
            </a:r>
            <a:r>
              <a:rPr lang="pt-BR" sz="1800" dirty="0"/>
              <a:t>externo (nome completo, e-mail e </a:t>
            </a:r>
            <a:r>
              <a:rPr lang="pt-BR" sz="1800" dirty="0" smtClean="0"/>
              <a:t>CPF), </a:t>
            </a:r>
            <a:r>
              <a:rPr lang="pt-BR" sz="1800" dirty="0"/>
              <a:t>percebe que não possui o CPF do seu colega, </a:t>
            </a:r>
            <a:r>
              <a:rPr lang="pt-BR" sz="1800" dirty="0" smtClean="0"/>
              <a:t>Pedro </a:t>
            </a:r>
            <a:r>
              <a:rPr lang="pt-BR" sz="1800" dirty="0"/>
              <a:t>Melo</a:t>
            </a:r>
            <a:r>
              <a:rPr lang="pt-BR" sz="1800" dirty="0" smtClean="0"/>
              <a:t>... </a:t>
            </a:r>
            <a:r>
              <a:rPr lang="pt-BR" sz="1800" dirty="0"/>
              <a:t>(continua no livro</a:t>
            </a:r>
            <a:r>
              <a:rPr lang="pt-BR" sz="1800" dirty="0" smtClean="0"/>
              <a:t>)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59382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59216" cy="1143000"/>
          </a:xfrm>
        </p:spPr>
        <p:txBody>
          <a:bodyPr/>
          <a:lstStyle/>
          <a:p>
            <a:r>
              <a:rPr lang="pt-BR" sz="4000" dirty="0" smtClean="0"/>
              <a:t>Da Interação para o Design de Interface</a:t>
            </a:r>
            <a:endParaRPr lang="pt-BR" sz="4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931224" cy="4800600"/>
          </a:xfrm>
        </p:spPr>
        <p:txBody>
          <a:bodyPr/>
          <a:lstStyle/>
          <a:p>
            <a:pPr marL="114300" indent="0">
              <a:buNone/>
            </a:pPr>
            <a:r>
              <a:rPr lang="pt-BR" sz="1800" dirty="0" smtClean="0">
                <a:solidFill>
                  <a:schemeClr val="tx2"/>
                </a:solidFill>
              </a:rPr>
              <a:t>é comum mapear uma cena para unidade de apresentação (tela </a:t>
            </a:r>
            <a:r>
              <a:rPr lang="pt-BR" sz="1800" dirty="0">
                <a:solidFill>
                  <a:schemeClr val="tx2"/>
                </a:solidFill>
              </a:rPr>
              <a:t>ou página web </a:t>
            </a:r>
            <a:r>
              <a:rPr lang="pt-BR" sz="1800" dirty="0" smtClean="0">
                <a:solidFill>
                  <a:schemeClr val="tx2"/>
                </a:solidFill>
              </a:rPr>
              <a:t>)</a:t>
            </a:r>
            <a:endParaRPr lang="pt-BR" sz="1800" dirty="0"/>
          </a:p>
        </p:txBody>
      </p:sp>
      <p:pic>
        <p:nvPicPr>
          <p:cNvPr id="23554" name="Picture 2" descr="D:\Meus Documentos\Docs\FTP\Livro de IHC\material para o site\figuras\Figura 7.2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348880"/>
            <a:ext cx="6629555" cy="39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029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59216" cy="1143000"/>
          </a:xfrm>
        </p:spPr>
        <p:txBody>
          <a:bodyPr/>
          <a:lstStyle/>
          <a:p>
            <a:r>
              <a:rPr lang="pt-BR" sz="4000" dirty="0" smtClean="0"/>
              <a:t>Da Interação para o Design de Interface</a:t>
            </a:r>
            <a:endParaRPr lang="pt-BR" sz="4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931224" cy="4800600"/>
          </a:xfrm>
        </p:spPr>
        <p:txBody>
          <a:bodyPr/>
          <a:lstStyle/>
          <a:p>
            <a:pPr marL="114300" indent="0">
              <a:buNone/>
            </a:pPr>
            <a:r>
              <a:rPr lang="pt-BR" sz="1800" dirty="0" smtClean="0">
                <a:solidFill>
                  <a:schemeClr val="tx2"/>
                </a:solidFill>
              </a:rPr>
              <a:t>uma cena também pode ser mapeada para mais de uma unidade de apresentação</a:t>
            </a:r>
            <a:endParaRPr lang="pt-BR" sz="1800" dirty="0"/>
          </a:p>
        </p:txBody>
      </p:sp>
      <p:pic>
        <p:nvPicPr>
          <p:cNvPr id="24578" name="Picture 2" descr="D:\Meus Documentos\Docs\FTP\Livro de IHC\material para o site\figuras\Figura 7.2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047" y="2204864"/>
            <a:ext cx="6591985" cy="424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07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14"/>
            <a:ext cx="7859216" cy="922114"/>
          </a:xfrm>
        </p:spPr>
        <p:txBody>
          <a:bodyPr/>
          <a:lstStyle/>
          <a:p>
            <a:r>
              <a:rPr lang="pt-BR" sz="4000" dirty="0" smtClean="0"/>
              <a:t>Da Interação para o Design de Interface</a:t>
            </a:r>
            <a:endParaRPr lang="pt-BR" sz="4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64088" y="980728"/>
            <a:ext cx="2952328" cy="5688632"/>
          </a:xfrm>
        </p:spPr>
        <p:txBody>
          <a:bodyPr/>
          <a:lstStyle/>
          <a:p>
            <a:pPr marL="180000" indent="-180000"/>
            <a:r>
              <a:rPr lang="pt-BR" sz="1500" dirty="0" smtClean="0"/>
              <a:t>cena </a:t>
            </a:r>
            <a:r>
              <a:rPr lang="pt-BR" sz="1500" i="1" dirty="0" smtClean="0">
                <a:cs typeface="Arial" pitchFamily="34" charset="0"/>
              </a:rPr>
              <a:t>Consultar </a:t>
            </a:r>
            <a:r>
              <a:rPr lang="pt-BR" sz="1500" i="1" dirty="0">
                <a:cs typeface="Arial" pitchFamily="34" charset="0"/>
              </a:rPr>
              <a:t>material</a:t>
            </a:r>
            <a:r>
              <a:rPr lang="pt-BR" sz="1500" i="1" dirty="0"/>
              <a:t> </a:t>
            </a:r>
            <a:r>
              <a:rPr lang="pt-BR" sz="1500" dirty="0"/>
              <a:t>mapeada para </a:t>
            </a:r>
            <a:r>
              <a:rPr lang="pt-BR" sz="1500" dirty="0" smtClean="0"/>
              <a:t>unidade de apresentação </a:t>
            </a:r>
            <a:br>
              <a:rPr lang="pt-BR" sz="1500" dirty="0" smtClean="0"/>
            </a:br>
            <a:r>
              <a:rPr lang="pt-BR" sz="1500" i="1" dirty="0" smtClean="0"/>
              <a:t>Materiais didáticos</a:t>
            </a:r>
            <a:r>
              <a:rPr lang="pt-BR" sz="1500" dirty="0" smtClean="0"/>
              <a:t> (nº  1)</a:t>
            </a:r>
            <a:endParaRPr lang="pt-BR" sz="1500" dirty="0"/>
          </a:p>
          <a:p>
            <a:pPr marL="180000" indent="-180000"/>
            <a:r>
              <a:rPr lang="pt-BR" sz="1500" dirty="0"/>
              <a:t>diálogo </a:t>
            </a:r>
            <a:r>
              <a:rPr lang="pt-BR" sz="1500" i="1" dirty="0" smtClean="0"/>
              <a:t>ver </a:t>
            </a:r>
            <a:r>
              <a:rPr lang="pt-BR" sz="1500" i="1" dirty="0"/>
              <a:t>materiais</a:t>
            </a:r>
            <a:r>
              <a:rPr lang="pt-BR" sz="1500" dirty="0"/>
              <a:t> mapeado para a tabela de materiais didáticos (</a:t>
            </a:r>
            <a:r>
              <a:rPr lang="pt-BR" sz="1500" dirty="0" smtClean="0"/>
              <a:t>nº 2)</a:t>
            </a:r>
          </a:p>
          <a:p>
            <a:pPr marL="180000" indent="-180000"/>
            <a:r>
              <a:rPr lang="pt-BR" sz="1500" dirty="0"/>
              <a:t>fala de </a:t>
            </a:r>
            <a:r>
              <a:rPr lang="pt-BR" sz="1500" dirty="0" smtClean="0"/>
              <a:t>usuário </a:t>
            </a:r>
            <a:r>
              <a:rPr lang="pt-BR" sz="1500" i="1" dirty="0"/>
              <a:t>u: cadastrar novo material</a:t>
            </a:r>
            <a:r>
              <a:rPr lang="pt-BR" sz="1500" u="sng" dirty="0"/>
              <a:t> </a:t>
            </a:r>
            <a:r>
              <a:rPr lang="pt-BR" sz="1500" dirty="0"/>
              <a:t>mapeada para link </a:t>
            </a:r>
            <a:r>
              <a:rPr lang="pt-BR" sz="1500" i="1" dirty="0"/>
              <a:t>Cadastrar novo </a:t>
            </a:r>
            <a:r>
              <a:rPr lang="pt-BR" sz="1500" i="1" dirty="0" smtClean="0"/>
              <a:t>material </a:t>
            </a:r>
            <a:r>
              <a:rPr lang="pt-BR" sz="1500" i="1" dirty="0"/>
              <a:t>didático </a:t>
            </a:r>
            <a:r>
              <a:rPr lang="pt-BR" sz="1500" dirty="0"/>
              <a:t>(</a:t>
            </a:r>
            <a:r>
              <a:rPr lang="pt-BR" sz="1500" dirty="0" smtClean="0"/>
              <a:t>nº  </a:t>
            </a:r>
            <a:r>
              <a:rPr lang="pt-BR" sz="1500" dirty="0"/>
              <a:t>3)</a:t>
            </a:r>
          </a:p>
          <a:p>
            <a:pPr marL="180000" indent="-180000"/>
            <a:r>
              <a:rPr lang="pt-BR" sz="1500" dirty="0"/>
              <a:t>fala de usuário </a:t>
            </a:r>
            <a:r>
              <a:rPr lang="pt-BR" sz="1500" i="1" dirty="0" smtClean="0"/>
              <a:t>u</a:t>
            </a:r>
            <a:r>
              <a:rPr lang="pt-BR" sz="1500" i="1" dirty="0"/>
              <a:t>: editar material X</a:t>
            </a:r>
            <a:r>
              <a:rPr lang="pt-BR" sz="1500" dirty="0"/>
              <a:t> mapeada para os links na tabela (</a:t>
            </a:r>
            <a:r>
              <a:rPr lang="pt-BR" sz="1500" dirty="0" smtClean="0"/>
              <a:t>nº 4</a:t>
            </a:r>
            <a:r>
              <a:rPr lang="pt-BR" sz="1500" dirty="0"/>
              <a:t>)</a:t>
            </a:r>
          </a:p>
          <a:p>
            <a:pPr marL="180000" indent="-180000"/>
            <a:r>
              <a:rPr lang="pt-BR" sz="1500" dirty="0"/>
              <a:t>cena </a:t>
            </a:r>
            <a:r>
              <a:rPr lang="pt-BR" sz="1500" i="1" dirty="0" smtClean="0"/>
              <a:t>Editar </a:t>
            </a:r>
            <a:r>
              <a:rPr lang="pt-BR" sz="1500" i="1" dirty="0"/>
              <a:t>material</a:t>
            </a:r>
            <a:r>
              <a:rPr lang="pt-BR" sz="1500" dirty="0"/>
              <a:t> mapeada para duas unidades de apresentação </a:t>
            </a:r>
            <a:r>
              <a:rPr lang="pt-BR" sz="1500" dirty="0" smtClean="0"/>
              <a:t>semelhantes</a:t>
            </a:r>
            <a:r>
              <a:rPr lang="pt-BR" sz="1500" dirty="0"/>
              <a:t>, conforme a fala de transição de usuário que leva até ela:</a:t>
            </a:r>
          </a:p>
          <a:p>
            <a:pPr marL="324000" lvl="1" indent="-180000"/>
            <a:r>
              <a:rPr lang="pt-BR" sz="1300" i="1" dirty="0"/>
              <a:t>Cadastrando novo material </a:t>
            </a:r>
            <a:r>
              <a:rPr lang="pt-BR" sz="1300" i="1" dirty="0" smtClean="0"/>
              <a:t>didático</a:t>
            </a:r>
            <a:r>
              <a:rPr lang="pt-BR" sz="1300" dirty="0" smtClean="0"/>
              <a:t>, </a:t>
            </a:r>
            <a:r>
              <a:rPr lang="pt-BR" sz="1300" dirty="0"/>
              <a:t>destino da fala </a:t>
            </a:r>
            <a:r>
              <a:rPr lang="pt-BR" sz="1300" i="1" dirty="0"/>
              <a:t>u: cadastrar novo material didático (</a:t>
            </a:r>
            <a:r>
              <a:rPr lang="pt-BR" sz="1300" i="1" dirty="0" smtClean="0"/>
              <a:t>nº </a:t>
            </a:r>
            <a:r>
              <a:rPr lang="pt-BR" sz="1300" i="1" dirty="0"/>
              <a:t>5)</a:t>
            </a:r>
          </a:p>
          <a:p>
            <a:pPr marL="324000" lvl="1" indent="-180000"/>
            <a:r>
              <a:rPr lang="pt-BR" sz="1300" i="1" dirty="0"/>
              <a:t>Editando material </a:t>
            </a:r>
            <a:r>
              <a:rPr lang="pt-BR" sz="1300" i="1" dirty="0" smtClean="0"/>
              <a:t>didático</a:t>
            </a:r>
            <a:r>
              <a:rPr lang="pt-BR" sz="1300" dirty="0" smtClean="0"/>
              <a:t>, </a:t>
            </a:r>
            <a:r>
              <a:rPr lang="pt-BR" sz="1300" dirty="0"/>
              <a:t>destino da fala </a:t>
            </a:r>
            <a:r>
              <a:rPr lang="pt-BR" sz="1300" i="1" dirty="0"/>
              <a:t>u: editar material X</a:t>
            </a:r>
            <a:r>
              <a:rPr lang="pt-BR" sz="1300" dirty="0"/>
              <a:t> (</a:t>
            </a:r>
            <a:r>
              <a:rPr lang="pt-BR" sz="1300" dirty="0" smtClean="0"/>
              <a:t>nº </a:t>
            </a:r>
            <a:r>
              <a:rPr lang="pt-BR" sz="1300" dirty="0"/>
              <a:t>6)</a:t>
            </a:r>
          </a:p>
        </p:txBody>
      </p:sp>
      <p:pic>
        <p:nvPicPr>
          <p:cNvPr id="25602" name="Picture 2" descr="D:\Meus Documentos\Docs\FTP\Livro de IHC\material para o site\figuras\Figura 7.2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24744"/>
            <a:ext cx="5021555" cy="496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322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59216" cy="1143000"/>
          </a:xfrm>
        </p:spPr>
        <p:txBody>
          <a:bodyPr/>
          <a:lstStyle/>
          <a:p>
            <a:r>
              <a:rPr lang="pt-BR" sz="4000" dirty="0" smtClean="0"/>
              <a:t>Da Interação para o Design de Interface</a:t>
            </a:r>
            <a:endParaRPr lang="pt-BR" sz="4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931224" cy="4800600"/>
          </a:xfrm>
        </p:spPr>
        <p:txBody>
          <a:bodyPr/>
          <a:lstStyle/>
          <a:p>
            <a:pPr marL="114300" indent="0">
              <a:buNone/>
            </a:pPr>
            <a:r>
              <a:rPr lang="pt-BR" sz="1800" dirty="0">
                <a:solidFill>
                  <a:schemeClr val="tx2"/>
                </a:solidFill>
              </a:rPr>
              <a:t>falas </a:t>
            </a:r>
            <a:r>
              <a:rPr lang="pt-BR" sz="1800" dirty="0" smtClean="0">
                <a:solidFill>
                  <a:schemeClr val="tx2"/>
                </a:solidFill>
              </a:rPr>
              <a:t>do preposto geralmente são representadas como mensagens </a:t>
            </a:r>
            <a:r>
              <a:rPr lang="pt-BR" sz="1800" dirty="0">
                <a:solidFill>
                  <a:schemeClr val="tx2"/>
                </a:solidFill>
              </a:rPr>
              <a:t>de erro </a:t>
            </a:r>
            <a:r>
              <a:rPr lang="pt-BR" sz="1800" dirty="0" smtClean="0">
                <a:solidFill>
                  <a:schemeClr val="tx2"/>
                </a:solidFill>
              </a:rPr>
              <a:t>ou de status e </a:t>
            </a:r>
            <a:r>
              <a:rPr lang="pt-BR" sz="1800" dirty="0">
                <a:solidFill>
                  <a:schemeClr val="tx2"/>
                </a:solidFill>
              </a:rPr>
              <a:t>de status</a:t>
            </a:r>
            <a:endParaRPr lang="pt-BR" sz="1800" dirty="0"/>
          </a:p>
        </p:txBody>
      </p:sp>
      <p:pic>
        <p:nvPicPr>
          <p:cNvPr id="26626" name="Picture 2" descr="D:\Meus Documentos\Docs\FTP\Livro de IHC\material para o site\figuras\Figura 7.3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79" y="2420888"/>
            <a:ext cx="4949110" cy="417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ço Reservado para Conteúdo 2"/>
          <p:cNvSpPr txBox="1">
            <a:spLocks/>
          </p:cNvSpPr>
          <p:nvPr/>
        </p:nvSpPr>
        <p:spPr bwMode="auto">
          <a:xfrm>
            <a:off x="5724128" y="3284984"/>
            <a:ext cx="2664296" cy="2952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976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4888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5776D"/>
              </a:buClr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79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AEAFA9"/>
              </a:buClr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16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8D878B"/>
              </a:buClr>
              <a:buFont typeface="Arial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0000" indent="-180000"/>
            <a:r>
              <a:rPr lang="pt-BR" sz="1700" dirty="0" smtClean="0"/>
              <a:t>a </a:t>
            </a:r>
            <a:r>
              <a:rPr lang="pt-BR" sz="1700" dirty="0"/>
              <a:t>fala </a:t>
            </a:r>
            <a:r>
              <a:rPr lang="pt-BR" sz="1700" i="1" dirty="0"/>
              <a:t>d: material </a:t>
            </a:r>
            <a:r>
              <a:rPr lang="pt-BR" sz="1700" i="1" dirty="0" smtClean="0"/>
              <a:t>gravado</a:t>
            </a:r>
            <a:r>
              <a:rPr lang="pt-BR" sz="1700" dirty="0" smtClean="0"/>
              <a:t> foi mapeada para mensagem de status na unidade de apresentação correspondente à cena de destino (nº 1)</a:t>
            </a:r>
          </a:p>
          <a:p>
            <a:pPr marL="180000" indent="-180000"/>
            <a:r>
              <a:rPr lang="pt-BR" sz="1700" dirty="0" smtClean="0"/>
              <a:t>a fala </a:t>
            </a:r>
            <a:r>
              <a:rPr lang="pt-BR" sz="1700" i="1" dirty="0" smtClean="0"/>
              <a:t>d: problema na gravação </a:t>
            </a:r>
            <a:r>
              <a:rPr lang="pt-BR" sz="1700" dirty="0" smtClean="0"/>
              <a:t>foi mapeada para uma unidade de apresentação diferente (nº 2)</a:t>
            </a:r>
          </a:p>
        </p:txBody>
      </p:sp>
    </p:spTree>
    <p:extLst>
      <p:ext uri="{BB962C8B-B14F-4D97-AF65-F5344CB8AC3E}">
        <p14:creationId xmlns:p14="http://schemas.microsoft.com/office/powerpoint/2010/main" val="100541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31224" cy="1143000"/>
          </a:xfrm>
        </p:spPr>
        <p:txBody>
          <a:bodyPr/>
          <a:lstStyle/>
          <a:p>
            <a:r>
              <a:rPr lang="pt-BR" sz="3800" dirty="0" smtClean="0"/>
              <a:t>Esquema Conceitual de Signos: Expressão</a:t>
            </a:r>
            <a:endParaRPr lang="pt-BR" sz="3800" dirty="0"/>
          </a:p>
        </p:txBody>
      </p:sp>
      <p:grpSp>
        <p:nvGrpSpPr>
          <p:cNvPr id="4" name="Grupo 3"/>
          <p:cNvGrpSpPr/>
          <p:nvPr/>
        </p:nvGrpSpPr>
        <p:grpSpPr>
          <a:xfrm>
            <a:off x="251520" y="1268760"/>
            <a:ext cx="4856163" cy="4221163"/>
            <a:chOff x="683568" y="1916832"/>
            <a:chExt cx="4856163" cy="4221163"/>
          </a:xfrm>
        </p:grpSpPr>
        <p:pic>
          <p:nvPicPr>
            <p:cNvPr id="27650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3568" y="1916832"/>
              <a:ext cx="4856163" cy="3352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7651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3568" y="5269632"/>
              <a:ext cx="4813300" cy="8683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27652" name="Picture 4" descr="D:\Meus Documentos\Docs\FTP\Livro de IHC\material para o site\figuras\Figura 7.3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4653136"/>
            <a:ext cx="4086806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722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Projeto do Sistema de Ajuda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100" dirty="0"/>
              <a:t>O sistema de ajuda é </a:t>
            </a:r>
            <a:r>
              <a:rPr lang="pt-BR" sz="2100" dirty="0" smtClean="0"/>
              <a:t>uma </a:t>
            </a:r>
            <a:r>
              <a:rPr lang="pt-BR" sz="2100" dirty="0"/>
              <a:t>forma de comunicação </a:t>
            </a:r>
            <a:r>
              <a:rPr lang="pt-BR" sz="2100" dirty="0" smtClean="0"/>
              <a:t>privilegiada </a:t>
            </a:r>
            <a:r>
              <a:rPr lang="pt-BR" sz="2100" dirty="0"/>
              <a:t>entre designer e usuários, uma vez que é uma comunicação </a:t>
            </a:r>
            <a:r>
              <a:rPr lang="pt-BR" sz="2100" dirty="0" smtClean="0"/>
              <a:t>direta</a:t>
            </a:r>
          </a:p>
          <a:p>
            <a:r>
              <a:rPr lang="pt-BR" sz="2100" dirty="0" smtClean="0"/>
              <a:t>O designer deve tentar antecipar as dúvidas dos usuários para registrar durante o design respostas adequadas</a:t>
            </a:r>
          </a:p>
          <a:p>
            <a:r>
              <a:rPr lang="pt-BR" sz="2100" dirty="0" smtClean="0"/>
              <a:t>exemplos de dúvidas comuns:</a:t>
            </a:r>
            <a:endParaRPr lang="pt-BR" sz="2100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717032"/>
            <a:ext cx="5650912" cy="2952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851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Atividades extraclasse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Leitura </a:t>
            </a:r>
            <a:r>
              <a:rPr lang="pt-BR" smtClean="0"/>
              <a:t>do Capítulo </a:t>
            </a:r>
            <a:r>
              <a:rPr lang="pt-BR" dirty="0" smtClean="0"/>
              <a:t>7</a:t>
            </a:r>
          </a:p>
          <a:p>
            <a:r>
              <a:rPr lang="pt-BR" dirty="0" smtClean="0"/>
              <a:t>Realização das atividades do Capítulo 7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38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/>
          <a:lstStyle/>
          <a:p>
            <a:r>
              <a:rPr lang="pt-BR" sz="4000" dirty="0" smtClean="0"/>
              <a:t>Design Centrado na Comunicação</a:t>
            </a:r>
            <a:endParaRPr lang="pt-BR" sz="4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715200" cy="4800600"/>
          </a:xfrm>
        </p:spPr>
        <p:txBody>
          <a:bodyPr/>
          <a:lstStyle/>
          <a:p>
            <a:pPr marL="114300" indent="0">
              <a:buNone/>
            </a:pPr>
            <a:r>
              <a:rPr lang="pt-BR" b="1" dirty="0" smtClean="0">
                <a:solidFill>
                  <a:schemeClr val="tx2"/>
                </a:solidFill>
              </a:rPr>
              <a:t>Objetivo</a:t>
            </a:r>
          </a:p>
          <a:p>
            <a:pPr marL="114300" indent="0">
              <a:buNone/>
            </a:pPr>
            <a:r>
              <a:rPr lang="pt-BR" dirty="0" smtClean="0"/>
              <a:t>Na engenharia semiótica, o objetivo do design da interação é completar a segunda parte da </a:t>
            </a:r>
            <a:r>
              <a:rPr lang="pt-BR" dirty="0" err="1" smtClean="0"/>
              <a:t>metamensagem</a:t>
            </a:r>
            <a:r>
              <a:rPr lang="pt-BR" dirty="0" smtClean="0"/>
              <a:t> do designer para o usuário:</a:t>
            </a:r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pPr marL="114300" indent="0">
              <a:buNone/>
            </a:pPr>
            <a:r>
              <a:rPr lang="pt-BR" dirty="0" smtClean="0"/>
              <a:t>O </a:t>
            </a:r>
            <a:r>
              <a:rPr lang="pt-BR" dirty="0"/>
              <a:t>designer </a:t>
            </a:r>
            <a:r>
              <a:rPr lang="pt-BR" dirty="0" smtClean="0"/>
              <a:t>deve </a:t>
            </a:r>
            <a:r>
              <a:rPr lang="pt-BR" b="1" dirty="0" smtClean="0"/>
              <a:t>comunicar </a:t>
            </a:r>
            <a:r>
              <a:rPr lang="pt-BR" b="1" dirty="0"/>
              <a:t>aos usuários sua visão </a:t>
            </a:r>
            <a:r>
              <a:rPr lang="pt-BR" b="1" dirty="0" smtClean="0"/>
              <a:t>de </a:t>
            </a:r>
            <a:r>
              <a:rPr lang="pt-BR" b="1" dirty="0"/>
              <a:t>design </a:t>
            </a:r>
            <a:r>
              <a:rPr lang="pt-BR" dirty="0" smtClean="0"/>
              <a:t>para </a:t>
            </a:r>
            <a:r>
              <a:rPr lang="pt-BR" dirty="0"/>
              <a:t>dar-lhes melhores condições de entender e aprender sobre o sistema </a:t>
            </a:r>
            <a:r>
              <a:rPr lang="pt-BR" dirty="0" smtClean="0"/>
              <a:t>projetado </a:t>
            </a:r>
            <a:r>
              <a:rPr lang="pt-BR" dirty="0"/>
              <a:t>e como podem </a:t>
            </a:r>
            <a:r>
              <a:rPr lang="pt-BR" dirty="0" smtClean="0"/>
              <a:t>utilizá-lo.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543322" y="3254794"/>
            <a:ext cx="7701086" cy="19023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216000" tIns="180000" rIns="216000" bIns="180000" rtlCol="0">
            <a:spAutoFit/>
          </a:bodyPr>
          <a:lstStyle/>
          <a:p>
            <a:r>
              <a:rPr lang="pt-BR" sz="2000" dirty="0">
                <a:latin typeface="+mn-lt"/>
              </a:rPr>
              <a:t>Este é o meu entendimento, como designer, de quem você, usuário, é, do que </a:t>
            </a:r>
            <a:r>
              <a:rPr lang="pt-BR" sz="2000" dirty="0" smtClean="0">
                <a:latin typeface="+mn-lt"/>
              </a:rPr>
              <a:t>aprendi </a:t>
            </a:r>
            <a:r>
              <a:rPr lang="pt-BR" sz="2000" dirty="0">
                <a:latin typeface="+mn-lt"/>
              </a:rPr>
              <a:t>que você quer ou precisa fazer, de que maneiras prefere fazer, e por </a:t>
            </a:r>
            <a:r>
              <a:rPr lang="pt-BR" sz="2000" dirty="0" smtClean="0">
                <a:latin typeface="+mn-lt"/>
              </a:rPr>
              <a:t>quê</a:t>
            </a:r>
            <a:r>
              <a:rPr lang="pt-BR" sz="2000" dirty="0">
                <a:latin typeface="+mn-lt"/>
              </a:rPr>
              <a:t>. </a:t>
            </a:r>
            <a:r>
              <a:rPr lang="pt-BR" sz="2000" b="1" dirty="0">
                <a:latin typeface="+mn-lt"/>
              </a:rPr>
              <a:t>Este, portanto, é o sistema que projetei para você, e esta é a forma como </a:t>
            </a:r>
            <a:r>
              <a:rPr lang="pt-BR" sz="2000" b="1" dirty="0" smtClean="0">
                <a:latin typeface="+mn-lt"/>
              </a:rPr>
              <a:t>você  </a:t>
            </a:r>
            <a:r>
              <a:rPr lang="pt-BR" sz="2000" b="1" dirty="0">
                <a:latin typeface="+mn-lt"/>
              </a:rPr>
              <a:t>pode </a:t>
            </a:r>
            <a:r>
              <a:rPr lang="pt-BR" sz="2000" b="1" dirty="0" smtClean="0">
                <a:latin typeface="+mn-lt"/>
              </a:rPr>
              <a:t>ou deve utilizá-lo para alcançar uma gama de objetivos que se encaixam </a:t>
            </a:r>
            <a:r>
              <a:rPr lang="pt-BR" sz="2000" b="1" dirty="0">
                <a:latin typeface="+mn-lt"/>
              </a:rPr>
              <a:t>nesta visão</a:t>
            </a:r>
            <a:r>
              <a:rPr lang="pt-BR" sz="2000" dirty="0"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8375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dirty="0" smtClean="0"/>
              <a:t>Design Centrado na Comunicação</a:t>
            </a:r>
            <a:endParaRPr lang="pt-BR" sz="4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643192" cy="4997152"/>
          </a:xfrm>
        </p:spPr>
        <p:txBody>
          <a:bodyPr/>
          <a:lstStyle/>
          <a:p>
            <a:pPr marL="114300" indent="0">
              <a:buNone/>
            </a:pPr>
            <a:r>
              <a:rPr lang="pt-BR" b="1" dirty="0" smtClean="0">
                <a:solidFill>
                  <a:schemeClr val="tx2"/>
                </a:solidFill>
              </a:rPr>
              <a:t>O que significa interação e o projeto de interação?</a:t>
            </a:r>
          </a:p>
          <a:p>
            <a:pPr marL="114300" indent="0">
              <a:spcBef>
                <a:spcPts val="0"/>
              </a:spcBef>
              <a:buNone/>
            </a:pPr>
            <a:endParaRPr lang="pt-BR" sz="1800" dirty="0" smtClean="0"/>
          </a:p>
          <a:p>
            <a:pPr marL="114300" indent="0">
              <a:buNone/>
            </a:pPr>
            <a:r>
              <a:rPr lang="pt-BR" dirty="0" smtClean="0"/>
              <a:t>A </a:t>
            </a:r>
            <a:r>
              <a:rPr lang="pt-BR" b="1" dirty="0"/>
              <a:t>interação</a:t>
            </a:r>
            <a:r>
              <a:rPr lang="pt-BR" dirty="0"/>
              <a:t> é vista como uma </a:t>
            </a:r>
            <a:r>
              <a:rPr lang="pt-BR" u="sng" dirty="0" smtClean="0"/>
              <a:t>conversa</a:t>
            </a:r>
            <a:r>
              <a:rPr lang="pt-BR" dirty="0" smtClean="0"/>
              <a:t> entre designer e usuário através da interface, durante a conversa usuário-sistema.</a:t>
            </a:r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r>
              <a:rPr lang="pt-BR" dirty="0" smtClean="0"/>
              <a:t> </a:t>
            </a:r>
            <a:endParaRPr lang="pt-BR" dirty="0"/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r>
              <a:rPr lang="pt-BR" b="1" dirty="0" smtClean="0"/>
              <a:t>Projetar</a:t>
            </a:r>
            <a:r>
              <a:rPr lang="pt-BR" dirty="0" smtClean="0"/>
              <a:t> </a:t>
            </a:r>
            <a:r>
              <a:rPr lang="pt-BR" dirty="0"/>
              <a:t>a interação </a:t>
            </a:r>
            <a:r>
              <a:rPr lang="pt-BR" dirty="0" smtClean="0"/>
              <a:t>significa </a:t>
            </a:r>
            <a:r>
              <a:rPr lang="pt-BR" u="sng" dirty="0" smtClean="0"/>
              <a:t>definir </a:t>
            </a:r>
            <a:r>
              <a:rPr lang="pt-BR" u="sng" dirty="0"/>
              <a:t>as conversas </a:t>
            </a:r>
            <a:r>
              <a:rPr lang="pt-BR" dirty="0"/>
              <a:t>que o usuário poderá travar com o </a:t>
            </a:r>
            <a:r>
              <a:rPr lang="pt-BR" dirty="0" smtClean="0"/>
              <a:t>preposto </a:t>
            </a:r>
            <a:r>
              <a:rPr lang="pt-BR" dirty="0"/>
              <a:t>do designer para alcançar seus objetivos.</a:t>
            </a:r>
          </a:p>
        </p:txBody>
      </p:sp>
      <p:pic>
        <p:nvPicPr>
          <p:cNvPr id="2050" name="Picture 2" descr="D:\Meus Documentos\Docs\FTP\Livro de IHC\material para o site\figuras\Figura 3.2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212976"/>
            <a:ext cx="4400839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467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dirty="0" smtClean="0"/>
              <a:t>Design Centrado na Comunicação</a:t>
            </a:r>
            <a:endParaRPr lang="pt-BR" sz="4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643192" cy="4997152"/>
          </a:xfrm>
        </p:spPr>
        <p:txBody>
          <a:bodyPr/>
          <a:lstStyle/>
          <a:p>
            <a:pPr marL="114300" indent="0">
              <a:buNone/>
            </a:pPr>
            <a:r>
              <a:rPr lang="pt-BR" b="1" dirty="0" smtClean="0">
                <a:solidFill>
                  <a:schemeClr val="tx2"/>
                </a:solidFill>
              </a:rPr>
              <a:t>O que é uma conversa?</a:t>
            </a:r>
          </a:p>
          <a:p>
            <a:pPr marL="114300" indent="0">
              <a:spcBef>
                <a:spcPts val="0"/>
              </a:spcBef>
              <a:buNone/>
            </a:pPr>
            <a:endParaRPr lang="pt-BR" sz="1800" dirty="0" smtClean="0"/>
          </a:p>
          <a:p>
            <a:r>
              <a:rPr lang="pt-BR" dirty="0"/>
              <a:t>Toda </a:t>
            </a:r>
            <a:r>
              <a:rPr lang="pt-BR" b="1" dirty="0" smtClean="0"/>
              <a:t>conversa</a:t>
            </a:r>
            <a:r>
              <a:rPr lang="pt-BR" dirty="0" smtClean="0"/>
              <a:t> </a:t>
            </a:r>
            <a:r>
              <a:rPr lang="pt-BR" dirty="0"/>
              <a:t>tem um </a:t>
            </a:r>
            <a:r>
              <a:rPr lang="pt-BR" b="1" dirty="0" smtClean="0"/>
              <a:t>tópico</a:t>
            </a:r>
            <a:r>
              <a:rPr lang="pt-BR" dirty="0"/>
              <a:t>, que é o assunto geral por ela endereçado. </a:t>
            </a:r>
            <a:endParaRPr lang="pt-BR" dirty="0" smtClean="0"/>
          </a:p>
          <a:p>
            <a:r>
              <a:rPr lang="pt-BR" dirty="0" smtClean="0"/>
              <a:t>Essa conversa </a:t>
            </a:r>
            <a:r>
              <a:rPr lang="pt-BR" dirty="0"/>
              <a:t>pode se desdobrar em </a:t>
            </a:r>
            <a:r>
              <a:rPr lang="pt-BR" b="1" dirty="0"/>
              <a:t>diálogos</a:t>
            </a:r>
            <a:r>
              <a:rPr lang="pt-BR" dirty="0"/>
              <a:t>, que endereçam </a:t>
            </a:r>
            <a:r>
              <a:rPr lang="pt-BR" b="1" dirty="0"/>
              <a:t>subtópicos</a:t>
            </a:r>
            <a:r>
              <a:rPr lang="pt-BR" dirty="0"/>
              <a:t> relacionados ao </a:t>
            </a:r>
            <a:r>
              <a:rPr lang="pt-BR" dirty="0" smtClean="0"/>
              <a:t>tópico </a:t>
            </a:r>
            <a:r>
              <a:rPr lang="pt-BR" dirty="0"/>
              <a:t>da conversa. </a:t>
            </a:r>
            <a:endParaRPr lang="pt-BR" dirty="0" smtClean="0"/>
          </a:p>
          <a:p>
            <a:r>
              <a:rPr lang="pt-BR" dirty="0" smtClean="0"/>
              <a:t>Os diálogos são compostos por </a:t>
            </a:r>
            <a:r>
              <a:rPr lang="pt-BR" b="1" dirty="0" smtClean="0"/>
              <a:t>falas</a:t>
            </a:r>
            <a:r>
              <a:rPr lang="pt-BR" dirty="0" smtClean="0"/>
              <a:t> do usuário e do prepostos.</a:t>
            </a:r>
          </a:p>
          <a:p>
            <a:r>
              <a:rPr lang="pt-BR" dirty="0" smtClean="0"/>
              <a:t>Cada fala faz uso de </a:t>
            </a:r>
            <a:r>
              <a:rPr lang="pt-BR" b="1" dirty="0" smtClean="0"/>
              <a:t>signos</a:t>
            </a:r>
            <a:r>
              <a:rPr lang="pt-BR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21134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706090"/>
          </a:xfrm>
        </p:spPr>
        <p:txBody>
          <a:bodyPr/>
          <a:lstStyle/>
          <a:p>
            <a:r>
              <a:rPr lang="pt-BR" sz="4000" dirty="0" smtClean="0"/>
              <a:t>Design Centrado na Comunicação</a:t>
            </a:r>
            <a:endParaRPr lang="pt-BR" sz="4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908720"/>
            <a:ext cx="3096344" cy="576064"/>
          </a:xfrm>
        </p:spPr>
        <p:txBody>
          <a:bodyPr/>
          <a:lstStyle/>
          <a:p>
            <a:pPr marL="114300" indent="0">
              <a:buNone/>
            </a:pPr>
            <a:r>
              <a:rPr lang="pt-BR" sz="18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Exemplo de conversa</a:t>
            </a:r>
          </a:p>
          <a:p>
            <a:pPr marL="114300" indent="0">
              <a:spcBef>
                <a:spcPts val="0"/>
              </a:spcBef>
              <a:buNone/>
            </a:pPr>
            <a:endParaRPr lang="pt-BR" sz="14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312727"/>
              </p:ext>
            </p:extLst>
          </p:nvPr>
        </p:nvGraphicFramePr>
        <p:xfrm>
          <a:off x="251520" y="1324784"/>
          <a:ext cx="8064896" cy="51571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20280"/>
                <a:gridCol w="5544616"/>
              </a:tblGrid>
              <a:tr h="144016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tópico  &gt; subtópico (diálogo)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falas e signos</a:t>
                      </a:r>
                      <a:endParaRPr lang="pt-BR" sz="1200" dirty="0"/>
                    </a:p>
                  </a:txBody>
                  <a:tcPr/>
                </a:tc>
              </a:tr>
              <a:tr h="129912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cadastrar trabalho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U: Preciso cadastrar </a:t>
                      </a:r>
                      <a:r>
                        <a:rPr lang="pt-BR" sz="1200" b="1" dirty="0" smtClean="0"/>
                        <a:t>um trabalho </a:t>
                      </a:r>
                      <a:r>
                        <a:rPr lang="pt-BR" sz="1200" dirty="0" smtClean="0"/>
                        <a:t>para os meus alunos de IHC. </a:t>
                      </a:r>
                      <a:endParaRPr lang="pt-BR" sz="1200" dirty="0"/>
                    </a:p>
                  </a:txBody>
                  <a:tcPr/>
                </a:tc>
              </a:tr>
              <a:tr h="473184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&gt; informar dados do trabalho 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D: Qual é </a:t>
                      </a:r>
                      <a:r>
                        <a:rPr lang="pt-BR" sz="1200" b="1" dirty="0" smtClean="0"/>
                        <a:t>o título </a:t>
                      </a:r>
                      <a:r>
                        <a:rPr lang="pt-BR" sz="1200" dirty="0" smtClean="0"/>
                        <a:t>e </a:t>
                      </a:r>
                      <a:r>
                        <a:rPr lang="pt-BR" sz="1200" b="1" dirty="0" smtClean="0"/>
                        <a:t>a descrição </a:t>
                      </a:r>
                      <a:r>
                        <a:rPr lang="pt-BR" sz="1200" dirty="0" smtClean="0"/>
                        <a:t>do trabalho? </a:t>
                      </a:r>
                      <a:r>
                        <a:rPr lang="pt-BR" sz="1200" b="1" dirty="0" smtClean="0"/>
                        <a:t>Até quando </a:t>
                      </a:r>
                      <a:r>
                        <a:rPr lang="pt-BR" sz="1200" dirty="0" smtClean="0"/>
                        <a:t>deve ser entregue? </a:t>
                      </a:r>
                    </a:p>
                    <a:p>
                      <a:r>
                        <a:rPr lang="pt-BR" sz="1200" dirty="0" smtClean="0"/>
                        <a:t>Pode ser feito </a:t>
                      </a:r>
                      <a:r>
                        <a:rPr lang="pt-BR" sz="1200" b="1" dirty="0" smtClean="0"/>
                        <a:t>em grupo</a:t>
                      </a:r>
                      <a:r>
                        <a:rPr lang="pt-BR" sz="1200" dirty="0" smtClean="0"/>
                        <a:t>? Quantos </a:t>
                      </a:r>
                      <a:r>
                        <a:rPr lang="pt-BR" sz="1200" b="1" dirty="0" smtClean="0"/>
                        <a:t>pontos</a:t>
                      </a:r>
                      <a:r>
                        <a:rPr lang="pt-BR" sz="1200" dirty="0" smtClean="0"/>
                        <a:t> vale o trabalho?</a:t>
                      </a:r>
                      <a:endParaRPr lang="pt-BR" sz="1200" dirty="0"/>
                    </a:p>
                  </a:txBody>
                  <a:tcPr/>
                </a:tc>
              </a:tr>
              <a:tr h="290304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&gt; consultar datas importantes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U: Antes, quero consultar </a:t>
                      </a:r>
                      <a:r>
                        <a:rPr lang="pt-BR" sz="1200" b="1" dirty="0" smtClean="0"/>
                        <a:t>os prazos da universidade</a:t>
                      </a:r>
                      <a:r>
                        <a:rPr lang="pt-BR" sz="1200" dirty="0" smtClean="0"/>
                        <a:t> e </a:t>
                      </a:r>
                      <a:r>
                        <a:rPr lang="pt-BR" sz="1200" b="1" dirty="0" smtClean="0"/>
                        <a:t>feriados</a:t>
                      </a:r>
                      <a:r>
                        <a:rPr lang="pt-BR" sz="1200" dirty="0" smtClean="0"/>
                        <a:t> desse semestre.</a:t>
                      </a:r>
                    </a:p>
                    <a:p>
                      <a:r>
                        <a:rPr lang="pt-BR" sz="1200" dirty="0" smtClean="0"/>
                        <a:t>D: Ei-los.</a:t>
                      </a:r>
                      <a:endParaRPr lang="pt-BR" sz="1200" dirty="0"/>
                    </a:p>
                  </a:txBody>
                  <a:tcPr/>
                </a:tc>
              </a:tr>
              <a:tr h="1026368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&gt; informar dados do trabalho 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U: Preciso de uma semana para corrigir os trabalhos, e preciso entregar as notas até dia 2 de junho. Então vou pedir para os alunos entregarem os trabalhos até o dia 26 de maio (</a:t>
                      </a:r>
                      <a:r>
                        <a:rPr lang="pt-BR" sz="1200" b="1" dirty="0" smtClean="0"/>
                        <a:t>data de entrega</a:t>
                      </a:r>
                      <a:r>
                        <a:rPr lang="pt-BR" sz="1200" dirty="0" smtClean="0"/>
                        <a:t>). Eles devem receber um </a:t>
                      </a:r>
                      <a:r>
                        <a:rPr lang="pt-BR" sz="1200" b="1" dirty="0" smtClean="0"/>
                        <a:t>lembrete do prazo de entrega</a:t>
                      </a:r>
                      <a:r>
                        <a:rPr lang="pt-BR" sz="1200" dirty="0" smtClean="0"/>
                        <a:t>.</a:t>
                      </a:r>
                    </a:p>
                    <a:p>
                      <a:r>
                        <a:rPr lang="pt-BR" sz="1200" dirty="0" smtClean="0"/>
                        <a:t>D: OK, o trabalho deverá ser entregue até o dia 26 de maio e os alunos serão lembrados no dia 23 de maio (três dias antes).</a:t>
                      </a:r>
                      <a:endParaRPr lang="pt-BR" sz="1200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&gt; informar dados do trabalho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D: E qual é </a:t>
                      </a:r>
                      <a:r>
                        <a:rPr lang="pt-BR" sz="1200" b="1" dirty="0" smtClean="0"/>
                        <a:t>o título </a:t>
                      </a:r>
                      <a:r>
                        <a:rPr lang="pt-BR" sz="1200" dirty="0" smtClean="0"/>
                        <a:t>e </a:t>
                      </a:r>
                      <a:r>
                        <a:rPr lang="pt-BR" sz="1200" b="1" dirty="0" smtClean="0"/>
                        <a:t>a descrição </a:t>
                      </a:r>
                      <a:r>
                        <a:rPr lang="pt-BR" sz="1200" dirty="0" smtClean="0"/>
                        <a:t>do trabalho? Pode ser feito </a:t>
                      </a:r>
                      <a:r>
                        <a:rPr lang="pt-BR" sz="1200" b="1" dirty="0" smtClean="0"/>
                        <a:t>em grupo</a:t>
                      </a:r>
                      <a:r>
                        <a:rPr lang="pt-BR" sz="1200" dirty="0" smtClean="0"/>
                        <a:t>? </a:t>
                      </a:r>
                      <a:br>
                        <a:rPr lang="pt-BR" sz="1200" dirty="0" smtClean="0"/>
                      </a:br>
                      <a:r>
                        <a:rPr lang="pt-BR" sz="1200" dirty="0" smtClean="0"/>
                        <a:t>Quantos </a:t>
                      </a:r>
                      <a:r>
                        <a:rPr lang="pt-BR" sz="1200" b="1" dirty="0" smtClean="0"/>
                        <a:t>pontos</a:t>
                      </a:r>
                      <a:r>
                        <a:rPr lang="pt-BR" sz="1200" dirty="0" smtClean="0"/>
                        <a:t> vale o trabalho?</a:t>
                      </a:r>
                    </a:p>
                    <a:p>
                      <a:r>
                        <a:rPr lang="pt-BR" sz="1200" dirty="0" smtClean="0"/>
                        <a:t>U: O trabalho pode ser feito em dupla, e vale 20% da nota. </a:t>
                      </a:r>
                      <a:br>
                        <a:rPr lang="pt-BR" sz="1200" dirty="0" smtClean="0"/>
                      </a:br>
                      <a:r>
                        <a:rPr lang="pt-BR" sz="1200" dirty="0" smtClean="0"/>
                        <a:t>O título é (...) e a descrição é (...).</a:t>
                      </a:r>
                    </a:p>
                    <a:p>
                      <a:r>
                        <a:rPr lang="pt-BR" sz="1200" dirty="0" smtClean="0"/>
                        <a:t>D: OK, </a:t>
                      </a:r>
                      <a:r>
                        <a:rPr lang="pt-BR" sz="1200" b="1" dirty="0" smtClean="0"/>
                        <a:t>o trabalh</a:t>
                      </a:r>
                      <a:r>
                        <a:rPr lang="pt-BR" sz="1200" dirty="0" smtClean="0"/>
                        <a:t>o já foi cadastrado.</a:t>
                      </a:r>
                      <a:endParaRPr lang="pt-BR" sz="1200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conferir cadastro do trabalho</a:t>
                      </a:r>
                    </a:p>
                    <a:p>
                      <a:r>
                        <a:rPr lang="pt-BR" sz="1200" dirty="0" smtClean="0"/>
                        <a:t>&gt; examinar dados do trabalho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U: Deixa eu conferir os dados do trabalho... Estão OK.</a:t>
                      </a:r>
                      <a:endParaRPr lang="pt-BR" sz="1200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r>
                        <a:rPr lang="pt-BR" sz="1200" dirty="0" err="1" smtClean="0"/>
                        <a:t>notiﬁcar</a:t>
                      </a:r>
                      <a:r>
                        <a:rPr lang="pt-BR" sz="1200" dirty="0" smtClean="0"/>
                        <a:t> alunos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U: Agora quero avisar aos alunos de que o enunciado do trabalho já está disponível.</a:t>
                      </a:r>
                    </a:p>
                    <a:p>
                      <a:r>
                        <a:rPr lang="pt-BR" sz="1200" dirty="0" smtClean="0"/>
                        <a:t>D: OK, posso enviar a </a:t>
                      </a:r>
                      <a:r>
                        <a:rPr lang="pt-BR" sz="1200" b="1" dirty="0" smtClean="0"/>
                        <a:t>mensagem padrão</a:t>
                      </a:r>
                      <a:r>
                        <a:rPr lang="pt-BR" sz="1200" dirty="0" smtClean="0"/>
                        <a:t>?</a:t>
                      </a:r>
                      <a:endParaRPr lang="pt-BR" sz="1200" dirty="0"/>
                    </a:p>
                  </a:txBody>
                  <a:tcPr/>
                </a:tc>
              </a:tr>
              <a:tr h="198864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&gt; informar conteúdo da mensagem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U: Sim.</a:t>
                      </a:r>
                      <a:endParaRPr lang="pt-BR" sz="1200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conferir mensagem &gt; conteúdo e destinatários da  mensagem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D</a:t>
                      </a:r>
                      <a:r>
                        <a:rPr lang="pt-BR" sz="1200" b="1" dirty="0" smtClean="0"/>
                        <a:t>: A mensagem (...)</a:t>
                      </a:r>
                      <a:r>
                        <a:rPr lang="pt-BR" sz="1200" dirty="0" smtClean="0"/>
                        <a:t> foi enviada para </a:t>
                      </a:r>
                      <a:r>
                        <a:rPr lang="pt-BR" sz="1200" b="1" dirty="0" smtClean="0"/>
                        <a:t>os alunos (...)</a:t>
                      </a:r>
                      <a:r>
                        <a:rPr lang="pt-BR" sz="1200" dirty="0" smtClean="0"/>
                        <a:t>.</a:t>
                      </a:r>
                      <a:endParaRPr lang="pt-BR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0420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Mapa de Objetivos dos Usuários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b="1" dirty="0" smtClean="0">
                <a:solidFill>
                  <a:schemeClr val="tx2"/>
                </a:solidFill>
              </a:rPr>
              <a:t>Tipos de objetivo</a:t>
            </a:r>
            <a:endParaRPr lang="pt-BR" b="1" dirty="0">
              <a:solidFill>
                <a:schemeClr val="tx2"/>
              </a:solidFill>
            </a:endParaRPr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391279"/>
              </p:ext>
            </p:extLst>
          </p:nvPr>
        </p:nvGraphicFramePr>
        <p:xfrm>
          <a:off x="611560" y="2492896"/>
          <a:ext cx="7632848" cy="368496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040464"/>
                <a:gridCol w="5592384"/>
              </a:tblGrid>
              <a:tr h="563307">
                <a:tc>
                  <a:txBody>
                    <a:bodyPr/>
                    <a:lstStyle/>
                    <a:p>
                      <a:r>
                        <a:rPr lang="pt-BR" dirty="0" smtClean="0"/>
                        <a:t>tipo de objetivo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formulação :</a:t>
                      </a:r>
                    </a:p>
                    <a:p>
                      <a:r>
                        <a:rPr lang="pt-BR" b="0" dirty="0" smtClean="0"/>
                        <a:t>você (usuário no papel &lt;Papel&gt;)... </a:t>
                      </a:r>
                      <a:r>
                        <a:rPr lang="pt-BR" dirty="0" smtClean="0"/>
                        <a:t> </a:t>
                      </a:r>
                      <a:endParaRPr lang="pt-BR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dirty="0" smtClean="0"/>
                        <a:t>final</a:t>
                      </a:r>
                      <a:endParaRPr lang="pt-BR" dirty="0"/>
                    </a:p>
                  </a:txBody>
                  <a:tcPr marL="136800" marR="136800" marT="72000" marB="72000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0"/>
                        </a:spcBef>
                        <a:spcAft>
                          <a:spcPts val="1800"/>
                        </a:spcAft>
                      </a:pPr>
                      <a:r>
                        <a:rPr lang="pt-BR" dirty="0" smtClean="0"/>
                        <a:t>quer utilizar o sistema para &lt;atingir </a:t>
                      </a:r>
                      <a:r>
                        <a:rPr lang="pt-BR" dirty="0" err="1" smtClean="0"/>
                        <a:t>objetivoFinal</a:t>
                      </a:r>
                      <a:r>
                        <a:rPr lang="pt-BR" dirty="0" smtClean="0"/>
                        <a:t>&gt;</a:t>
                      </a:r>
                      <a:endParaRPr lang="pt-BR" dirty="0"/>
                    </a:p>
                  </a:txBody>
                  <a:tcPr marL="136800" marR="136800" marT="72000" marB="72000"/>
                </a:tc>
              </a:tr>
              <a:tr h="563307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dirty="0" smtClean="0"/>
                        <a:t>instrumental</a:t>
                      </a:r>
                      <a:endParaRPr lang="pt-BR" dirty="0"/>
                    </a:p>
                  </a:txBody>
                  <a:tcPr marL="136800" marR="136800" marT="72000" marB="72000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dirty="0" smtClean="0"/>
                        <a:t>quer &lt;atingir objetivo instrumental&gt; para &lt;atingir objetivo Final&gt; [de forma mais eﬁciente/fácil/flexível...]</a:t>
                      </a:r>
                      <a:endParaRPr lang="pt-BR" dirty="0"/>
                    </a:p>
                  </a:txBody>
                  <a:tcPr marL="136800" marR="136800" marT="72000" marB="72000"/>
                </a:tc>
              </a:tr>
              <a:tr h="563307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dirty="0" smtClean="0"/>
                        <a:t>instrumental direto</a:t>
                      </a:r>
                      <a:endParaRPr lang="pt-BR" dirty="0"/>
                    </a:p>
                  </a:txBody>
                  <a:tcPr marL="136800" marR="136800" marT="72000" marB="72000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dirty="0" smtClean="0"/>
                        <a:t>quer &lt;atingir objetivo instrumental&gt; para &lt;atingir objetivo Final&gt; [de forma mais eﬁciente/fácil/flexível...] </a:t>
                      </a:r>
                      <a:r>
                        <a:rPr lang="pt-BR" b="1" dirty="0" smtClean="0"/>
                        <a:t>agora</a:t>
                      </a:r>
                      <a:endParaRPr lang="pt-BR" b="1" dirty="0"/>
                    </a:p>
                  </a:txBody>
                  <a:tcPr marL="136800" marR="136800" marT="72000" marB="72000"/>
                </a:tc>
              </a:tr>
              <a:tr h="563307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dirty="0" smtClean="0"/>
                        <a:t>instrumental indireto</a:t>
                      </a:r>
                      <a:endParaRPr lang="pt-BR" dirty="0"/>
                    </a:p>
                  </a:txBody>
                  <a:tcPr marL="136800" marR="136800" marT="72000" marB="72000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dirty="0" smtClean="0"/>
                        <a:t>quer &lt;atingir objetivo instrumental&gt; para &lt;atingir objetivo Final&gt; [de forma mais eﬁciente/fácil/flexível...] </a:t>
                      </a:r>
                      <a:r>
                        <a:rPr lang="pt-BR" b="1" dirty="0" smtClean="0"/>
                        <a:t>no futuro</a:t>
                      </a:r>
                      <a:endParaRPr lang="pt-BR" b="1" dirty="0"/>
                    </a:p>
                  </a:txBody>
                  <a:tcPr marL="136800" marR="136800" marT="72000" marB="7200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2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rbosa e Silva 2010 modelo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ompost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ência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slide01</Template>
  <TotalTime>1213</TotalTime>
  <Words>2083</Words>
  <Application>Microsoft Office PowerPoint</Application>
  <PresentationFormat>On-screen Show (4:3)</PresentationFormat>
  <Paragraphs>269</Paragraphs>
  <Slides>46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Barbosa e Silva 2010 modelo</vt:lpstr>
      <vt:lpstr>Design de IHC</vt:lpstr>
      <vt:lpstr>Representações e Aspectos de IHC</vt:lpstr>
      <vt:lpstr>Cenários de Interação</vt:lpstr>
      <vt:lpstr>Exemplo de Cenário de Interação</vt:lpstr>
      <vt:lpstr>Design Centrado na Comunicação</vt:lpstr>
      <vt:lpstr>Design Centrado na Comunicação</vt:lpstr>
      <vt:lpstr>Design Centrado na Comunicação</vt:lpstr>
      <vt:lpstr>Design Centrado na Comunicação</vt:lpstr>
      <vt:lpstr>Mapa de Objetivos dos Usuários</vt:lpstr>
      <vt:lpstr>Exemplo de Mapa de Objetivos dos Usuários</vt:lpstr>
      <vt:lpstr>Esquema Conceitual de Signos: Conteúdo</vt:lpstr>
      <vt:lpstr>Esquema Conceitual de Signos: Conteúdo</vt:lpstr>
      <vt:lpstr>Prevenção e Recuperação de  Rupturas Comunicativas (1/2)</vt:lpstr>
      <vt:lpstr>Prevenção e Recuperação de  Rupturas Comunicativas (2/2)</vt:lpstr>
      <vt:lpstr>Exemplo de Prevenção e Recuperação  de Rupturas Comunicativas</vt:lpstr>
      <vt:lpstr>Modelo Hierárquico de Tarefas Adaptado</vt:lpstr>
      <vt:lpstr>Modelagem de Interação</vt:lpstr>
      <vt:lpstr>Construção dos diagramas MoLIC</vt:lpstr>
      <vt:lpstr>Construindo um diagrama MoLIC: partindo dos objetivos do usuário</vt:lpstr>
      <vt:lpstr>Construindo um diagrama MoLIC:  falas de transição</vt:lpstr>
      <vt:lpstr>Construindo um diagrama MoLIC:  definindo acessos ubíquos</vt:lpstr>
      <vt:lpstr>Construindo um diagrama MoLIC:  pontos de abertura e encerramento</vt:lpstr>
      <vt:lpstr>Construindo um diagrama MoLIC:   processo do sistema</vt:lpstr>
      <vt:lpstr>Construindo um diagrama MoLIC:   cena de alerta ou captura de erro</vt:lpstr>
      <vt:lpstr>Construindo um diagrama MoLIC:  comparando soluções alternativas</vt:lpstr>
      <vt:lpstr>Construindo um diagrama MoLIC:  detalhamento da conversa</vt:lpstr>
      <vt:lpstr>Design de Interface</vt:lpstr>
      <vt:lpstr>Estilos de Interação</vt:lpstr>
      <vt:lpstr>Estilos de Interação</vt:lpstr>
      <vt:lpstr>Estilos de Interação</vt:lpstr>
      <vt:lpstr>Estilos de Interação</vt:lpstr>
      <vt:lpstr>Estilos de Interação</vt:lpstr>
      <vt:lpstr>Estilos de Interação</vt:lpstr>
      <vt:lpstr>Representações da Interface com Usuário</vt:lpstr>
      <vt:lpstr>Representações da Interface com Usuário</vt:lpstr>
      <vt:lpstr>Representações da Interface com Usuário</vt:lpstr>
      <vt:lpstr>Representações da Interface com Usuário</vt:lpstr>
      <vt:lpstr>Representações da Interface com Usuário</vt:lpstr>
      <vt:lpstr>Da Interação para o Design de Interface</vt:lpstr>
      <vt:lpstr>Da Interação para o Design de Interface</vt:lpstr>
      <vt:lpstr>Da Interação para o Design de Interface</vt:lpstr>
      <vt:lpstr>Da Interação para o Design de Interface</vt:lpstr>
      <vt:lpstr>Da Interação para o Design de Interface</vt:lpstr>
      <vt:lpstr>Esquema Conceitual de Signos: Expressão</vt:lpstr>
      <vt:lpstr>Projeto do Sistema de Ajuda</vt:lpstr>
      <vt:lpstr>Atividades extraclasse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Interação  Humano-Computador</dc:title>
  <dc:creator>Bruno</dc:creator>
  <cp:lastModifiedBy>Simone DJ Barbosa</cp:lastModifiedBy>
  <cp:revision>139</cp:revision>
  <cp:lastPrinted>1601-01-01T00:00:00Z</cp:lastPrinted>
  <dcterms:created xsi:type="dcterms:W3CDTF">2010-10-25T10:54:51Z</dcterms:created>
  <dcterms:modified xsi:type="dcterms:W3CDTF">2011-04-25T02:08:57Z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